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24384000" cy="13716000"/>
  <p:notesSz cx="6858000" cy="9144000"/>
  <p:embeddedFontLst>
    <p:embeddedFont>
      <p:font typeface="Pretendard ExtraBold"/>
      <p:bold r:id="rId21"/>
    </p:embeddedFont>
    <p:embeddedFont>
      <p:font typeface="Pretendard SemiBold"/>
      <p:bold r:id="rId22"/>
    </p:embeddedFont>
    <p:embeddedFont>
      <p:font typeface="Pretendard Regular"/>
      <p:regular r:id="rId23"/>
    </p:embeddedFont>
    <p:embeddedFont>
      <p:font typeface="Poppins SemiBold"/>
      <p:bold r:id="rId24"/>
    </p:embeddedFont>
    <p:embeddedFont>
      <p:font typeface="Pretendard Bold"/>
      <p:bold r:id="rId25"/>
    </p:embeddedFont>
    <p:embeddedFont>
      <p:font typeface="Pretendard Medium"/>
      <p:bold r:id="rId26"/>
    </p:embeddedFont>
    <p:embeddedFont>
      <p:font typeface="Pretendard Light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1.fntdata" Type="http://schemas.openxmlformats.org/officeDocument/2006/relationships/font"/><Relationship Id="rId22" Target="fonts/font2.fntdata" Type="http://schemas.openxmlformats.org/officeDocument/2006/relationships/font"/><Relationship Id="rId23" Target="fonts/font3.fntdata" Type="http://schemas.openxmlformats.org/officeDocument/2006/relationships/font"/><Relationship Id="rId24" Target="fonts/font4.fntdata" Type="http://schemas.openxmlformats.org/officeDocument/2006/relationships/font"/><Relationship Id="rId25" Target="fonts/font5.fntdata" Type="http://schemas.openxmlformats.org/officeDocument/2006/relationships/font"/><Relationship Id="rId26" Target="fonts/font6.fntdata" Type="http://schemas.openxmlformats.org/officeDocument/2006/relationships/font"/><Relationship Id="rId27" Target="fonts/font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47.png" Type="http://schemas.openxmlformats.org/officeDocument/2006/relationships/image"/><Relationship Id="rId4" Target="../media/image48.png" Type="http://schemas.openxmlformats.org/officeDocument/2006/relationships/image"/><Relationship Id="rId5" Target="../media/image49.png" Type="http://schemas.openxmlformats.org/officeDocument/2006/relationships/image"/><Relationship Id="rId6" Target="../media/image5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51.png" Type="http://schemas.openxmlformats.org/officeDocument/2006/relationships/image"/><Relationship Id="rId4" Target="../media/image52.png" Type="http://schemas.openxmlformats.org/officeDocument/2006/relationships/image"/><Relationship Id="rId5" Target="../media/image53.png" Type="http://schemas.openxmlformats.org/officeDocument/2006/relationships/image"/><Relationship Id="rId6" Target="../media/image5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png" Type="http://schemas.openxmlformats.org/officeDocument/2006/relationships/image"/><Relationship Id="rId4" Target="../media/image57.png" Type="http://schemas.openxmlformats.org/officeDocument/2006/relationships/image"/><Relationship Id="rId5" Target="../media/image5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png" Type="http://schemas.openxmlformats.org/officeDocument/2006/relationships/image"/><Relationship Id="rId4" Target="../media/image6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1.png" Type="http://schemas.openxmlformats.org/officeDocument/2006/relationships/image"/><Relationship Id="rId2" Target="../media/image63.png" Type="http://schemas.openxmlformats.org/officeDocument/2006/relationships/image"/><Relationship Id="rId3" Target="../media/image64.png" Type="http://schemas.openxmlformats.org/officeDocument/2006/relationships/image"/><Relationship Id="rId4" Target="../media/image65.png" Type="http://schemas.openxmlformats.org/officeDocument/2006/relationships/image"/><Relationship Id="rId5" Target="../media/image66.png" Type="http://schemas.openxmlformats.org/officeDocument/2006/relationships/image"/><Relationship Id="rId6" Target="../media/image67.png" Type="http://schemas.openxmlformats.org/officeDocument/2006/relationships/image"/><Relationship Id="rId7" Target="../media/image68.png" Type="http://schemas.openxmlformats.org/officeDocument/2006/relationships/image"/><Relationship Id="rId8" Target="../media/image69.png" Type="http://schemas.openxmlformats.org/officeDocument/2006/relationships/image"/><Relationship Id="rId9" Target="../media/image7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Relationship Id="rId6" Target="../media/image44.png" Type="http://schemas.openxmlformats.org/officeDocument/2006/relationships/image"/><Relationship Id="rId7" Target="../media/image45.png" Type="http://schemas.openxmlformats.org/officeDocument/2006/relationships/image"/><Relationship Id="rId8" Target="../media/image4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9E9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384800" y="1993900"/>
            <a:ext cx="6769100" cy="7124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9800" y="1993900"/>
            <a:ext cx="4254500" cy="5791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227800" y="1993900"/>
            <a:ext cx="4254500" cy="6032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331700" y="1993900"/>
            <a:ext cx="6718300" cy="46609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39800" y="723900"/>
            <a:ext cx="3937000" cy="711200"/>
          </a:xfrm>
          <a:prstGeom prst="rect">
            <a:avLst/>
          </a:prstGeom>
        </p:spPr>
        <p:txBody>
          <a:bodyPr anchor="t" rtlCol="false" lIns="0" tIns="57912" rIns="0" bIns="0"/>
          <a:lstStyle/>
          <a:p>
            <a:pPr algn="l" lvl="0">
              <a:lnSpc>
                <a:spcPct val="84660"/>
              </a:lnSpc>
            </a:pPr>
            <a:r>
              <a:rPr lang="en-US" sz="2400" b="false" i="false" u="none" strike="noStrike">
                <a:solidFill>
                  <a:srgbClr val="0D3B66"/>
                </a:solidFill>
                <a:latin typeface="Pretendard SemiBold"/>
              </a:rPr>
              <a:t>[   </a:t>
            </a:r>
            <a:r>
              <a:rPr lang="ko-KR" sz="2400" b="false" i="false" u="none" strike="noStrike">
                <a:solidFill>
                  <a:srgbClr val="0D3B66"/>
                </a:solidFill>
                <a:ea typeface="Pretendard SemiBold"/>
              </a:rPr>
              <a:t>한양여대</a:t>
            </a:r>
            <a:r>
              <a:rPr lang="en-US" sz="2400" b="false" i="false" u="none" strike="noStrike">
                <a:solidFill>
                  <a:srgbClr val="0D3B66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0D3B66"/>
                </a:solidFill>
                <a:ea typeface="Pretendard SemiBold"/>
              </a:rPr>
              <a:t>빅데이터과</a:t>
            </a:r>
            <a:r>
              <a:rPr lang="en-US" sz="2400" b="false" i="false" u="none" strike="noStrike">
                <a:solidFill>
                  <a:srgbClr val="0D3B66"/>
                </a:solidFill>
                <a:latin typeface="Pretendard SemiBold"/>
              </a:rPr>
              <a:t>   ]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383500" y="723900"/>
            <a:ext cx="3111500" cy="711200"/>
          </a:xfrm>
          <a:prstGeom prst="rect">
            <a:avLst/>
          </a:prstGeom>
        </p:spPr>
        <p:txBody>
          <a:bodyPr anchor="t" rtlCol="false" lIns="0" tIns="57912" rIns="0" bIns="0"/>
          <a:lstStyle/>
          <a:p>
            <a:pPr algn="r" lvl="0">
              <a:lnSpc>
                <a:spcPct val="84660"/>
              </a:lnSpc>
            </a:pPr>
            <a:r>
              <a:rPr lang="en-US" sz="2400" b="false" i="false" u="none" strike="noStrike">
                <a:solidFill>
                  <a:srgbClr val="0D3B66"/>
                </a:solidFill>
                <a:latin typeface="Pretendard SemiBold"/>
              </a:rPr>
              <a:t>  [   </a:t>
            </a:r>
            <a:r>
              <a:rPr lang="ko-KR" sz="2400" b="false" i="false" u="none" strike="noStrike">
                <a:solidFill>
                  <a:srgbClr val="0D3B66"/>
                </a:solidFill>
                <a:ea typeface="Pretendard SemiBold"/>
              </a:rPr>
              <a:t>팀</a:t>
            </a:r>
            <a:r>
              <a:rPr lang="en-US" sz="2400" b="false" i="false" u="none" strike="noStrike">
                <a:solidFill>
                  <a:srgbClr val="0D3B66"/>
                </a:solidFill>
                <a:latin typeface="Pretendard SemiBold"/>
              </a:rPr>
              <a:t> OMG   ]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2000" y="11010900"/>
            <a:ext cx="14020800" cy="1701800"/>
          </a:xfrm>
          <a:prstGeom prst="rect">
            <a:avLst/>
          </a:prstGeom>
        </p:spPr>
        <p:txBody>
          <a:bodyPr anchor="t" rtlCol="false" lIns="0" tIns="231648" rIns="0" bIns="0"/>
          <a:lstStyle/>
          <a:p>
            <a:pPr algn="ctr" lvl="0">
              <a:lnSpc>
                <a:spcPct val="84660"/>
              </a:lnSpc>
            </a:pPr>
            <a:r>
              <a:rPr lang="en-US" sz="9600" b="false" i="false" u="none" strike="noStrike">
                <a:solidFill>
                  <a:srgbClr val="0D3B66"/>
                </a:solidFill>
                <a:latin typeface="Pretendard ExtraBold"/>
              </a:rPr>
              <a:t>zARIIT : </a:t>
            </a:r>
            <a:r>
              <a:rPr lang="ko-KR" sz="9600" b="false" i="false" u="none" strike="noStrike">
                <a:solidFill>
                  <a:srgbClr val="0D3B66"/>
                </a:solidFill>
                <a:ea typeface="Pretendard ExtraBold"/>
              </a:rPr>
              <a:t>지하철</a:t>
            </a:r>
            <a:r>
              <a:rPr lang="en-US" sz="9600" b="false" i="false" u="none" strike="noStrike">
                <a:solidFill>
                  <a:srgbClr val="0D3B66"/>
                </a:solidFill>
                <a:latin typeface="Pretendard ExtraBold"/>
              </a:rPr>
              <a:t> </a:t>
            </a:r>
            <a:r>
              <a:rPr lang="ko-KR" sz="9600" b="false" i="false" u="none" strike="noStrike">
                <a:solidFill>
                  <a:srgbClr val="0D3B66"/>
                </a:solidFill>
                <a:ea typeface="Pretendard ExtraBold"/>
              </a:rPr>
              <a:t>좌석</a:t>
            </a:r>
            <a:r>
              <a:rPr lang="en-US" sz="9600" b="false" i="false" u="none" strike="noStrike">
                <a:solidFill>
                  <a:srgbClr val="0D3B66"/>
                </a:solidFill>
                <a:latin typeface="Pretendard ExtraBold"/>
              </a:rPr>
              <a:t> </a:t>
            </a:r>
            <a:r>
              <a:rPr lang="ko-KR" sz="9600" b="false" i="false" u="none" strike="noStrike">
                <a:solidFill>
                  <a:srgbClr val="0D3B66"/>
                </a:solidFill>
                <a:ea typeface="Pretendard ExtraBold"/>
              </a:rPr>
              <a:t>공유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42600" y="723900"/>
            <a:ext cx="3111500" cy="520700"/>
          </a:xfrm>
          <a:prstGeom prst="rect">
            <a:avLst/>
          </a:prstGeom>
        </p:spPr>
        <p:txBody>
          <a:bodyPr anchor="t" rtlCol="false" lIns="0" tIns="57912" rIns="0" bIns="0"/>
          <a:lstStyle/>
          <a:p>
            <a:pPr algn="ctr" lvl="0">
              <a:lnSpc>
                <a:spcPct val="84660"/>
              </a:lnSpc>
            </a:pPr>
            <a:r>
              <a:rPr lang="en" sz="2400" b="false" i="false" u="none" strike="noStrike">
                <a:solidFill>
                  <a:srgbClr val="0D3B66"/>
                </a:solidFill>
                <a:latin typeface="Pretendard SemiBold"/>
              </a:rPr>
              <a:t>[   2025.11   ]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770600" y="10223500"/>
            <a:ext cx="4559300" cy="26670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24499"/>
              </a:lnSpc>
            </a:pP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2302554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박정현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
2302592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정예슬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
2302603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최수빈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
2302605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최원희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
2302608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한연수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9E9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28800" y="2108200"/>
            <a:ext cx="21031200" cy="1828800"/>
          </a:xfrm>
          <a:prstGeom prst="rect">
            <a:avLst/>
          </a:prstGeom>
        </p:spPr>
        <p:txBody>
          <a:bodyPr anchor="t" rtlCol="false" lIns="0" tIns="239075" rIns="0" bIns="0"/>
          <a:lstStyle/>
          <a:p>
            <a:pPr algn="ctr" lvl="0">
              <a:lnSpc>
                <a:spcPct val="84660"/>
              </a:lnSpc>
            </a:pPr>
            <a:r>
              <a:rPr lang="en-US" sz="9907" b="false" i="false" u="none" strike="noStrike">
                <a:solidFill>
                  <a:srgbClr val="0D3B66"/>
                </a:solidFill>
                <a:latin typeface="Pretendard Bold"/>
              </a:rPr>
              <a:t>ZARIIT </a:t>
            </a:r>
            <a:r>
              <a:rPr lang="ko-KR" sz="9907" b="false" i="false" u="none" strike="noStrike">
                <a:solidFill>
                  <a:srgbClr val="0D3B66"/>
                </a:solidFill>
                <a:ea typeface="Pretendard Bold"/>
              </a:rPr>
              <a:t>주요</a:t>
            </a:r>
            <a:r>
              <a:rPr lang="en-US" sz="9907" b="false" i="false" u="none" strike="noStrike">
                <a:solidFill>
                  <a:srgbClr val="0D3B66"/>
                </a:solidFill>
                <a:latin typeface="Pretendard Bold"/>
              </a:rPr>
              <a:t> </a:t>
            </a:r>
            <a:r>
              <a:rPr lang="ko-KR" sz="9907" b="false" i="false" u="none" strike="noStrike">
                <a:solidFill>
                  <a:srgbClr val="0D3B66"/>
                </a:solidFill>
                <a:ea typeface="Pretendard Bold"/>
              </a:rPr>
              <a:t>모듈</a:t>
            </a:r>
            <a:r>
              <a:rPr lang="en-US" sz="9907" b="false" i="false" u="none" strike="noStrike">
                <a:solidFill>
                  <a:srgbClr val="0D3B66"/>
                </a:solidFill>
                <a:latin typeface="Pretendard Bold"/>
              </a:rPr>
              <a:t> : </a:t>
            </a:r>
            <a:r>
              <a:rPr lang="ko-KR" sz="9907" b="false" i="false" u="none" strike="noStrike">
                <a:solidFill>
                  <a:srgbClr val="0D3B66"/>
                </a:solidFill>
                <a:ea typeface="Pretendard Bold"/>
              </a:rPr>
              <a:t>좌석</a:t>
            </a:r>
            <a:r>
              <a:rPr lang="en-US" sz="9907" b="false" i="false" u="none" strike="noStrike">
                <a:solidFill>
                  <a:srgbClr val="0D3B66"/>
                </a:solidFill>
                <a:latin typeface="Pretendard Bold"/>
              </a:rPr>
              <a:t> </a:t>
            </a:r>
            <a:r>
              <a:rPr lang="ko-KR" sz="9907" b="false" i="false" u="none" strike="noStrike">
                <a:solidFill>
                  <a:srgbClr val="0D3B66"/>
                </a:solidFill>
                <a:ea typeface="Pretendard Bold"/>
              </a:rPr>
              <a:t>이동</a:t>
            </a:r>
            <a:r>
              <a:rPr lang="en-US" sz="9907" b="false" i="false" u="none" strike="noStrike">
                <a:solidFill>
                  <a:srgbClr val="0D3B66"/>
                </a:solidFill>
                <a:latin typeface="Pretendard Bold"/>
              </a:rPr>
              <a:t> &amp; </a:t>
            </a:r>
            <a:r>
              <a:rPr lang="ko-KR" sz="9907" b="false" i="false" u="none" strike="noStrike">
                <a:solidFill>
                  <a:srgbClr val="0D3B66"/>
                </a:solidFill>
                <a:ea typeface="Pretendard Bold"/>
              </a:rPr>
              <a:t>취소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39800" y="723900"/>
            <a:ext cx="3898900" cy="711200"/>
          </a:xfrm>
          <a:prstGeom prst="rect">
            <a:avLst/>
          </a:prstGeom>
        </p:spPr>
        <p:txBody>
          <a:bodyPr anchor="t" rtlCol="false" lIns="0" tIns="57912" rIns="0" bIns="0"/>
          <a:lstStyle/>
          <a:p>
            <a:pPr algn="l" lvl="0">
              <a:lnSpc>
                <a:spcPct val="84660"/>
              </a:lnSpc>
            </a:pPr>
            <a:r>
              <a:rPr lang="en-US" sz="2400" b="false" i="false" u="none" strike="noStrike">
                <a:solidFill>
                  <a:srgbClr val="0D3B66"/>
                </a:solidFill>
                <a:latin typeface="Poppins SemiBold"/>
              </a:rPr>
              <a:t>[   </a:t>
            </a:r>
            <a:r>
              <a:rPr lang="ko-KR" sz="2400" b="false" i="false" u="none" strike="noStrike">
                <a:solidFill>
                  <a:srgbClr val="0D3B66"/>
                </a:solidFill>
                <a:ea typeface="Poppins SemiBold"/>
              </a:rPr>
              <a:t>한양여대</a:t>
            </a:r>
            <a:r>
              <a:rPr lang="en-US" sz="2400" b="false" i="false" u="none" strike="noStrike">
                <a:solidFill>
                  <a:srgbClr val="0D3B66"/>
                </a:solidFill>
                <a:latin typeface="Poppins SemiBold"/>
              </a:rPr>
              <a:t> </a:t>
            </a:r>
            <a:r>
              <a:rPr lang="ko-KR" sz="2400" b="false" i="false" u="none" strike="noStrike">
                <a:solidFill>
                  <a:srgbClr val="0D3B66"/>
                </a:solidFill>
                <a:ea typeface="Poppins SemiBold"/>
              </a:rPr>
              <a:t>빅데이터과</a:t>
            </a:r>
            <a:r>
              <a:rPr lang="en-US" sz="2400" b="false" i="false" u="none" strike="noStrike">
                <a:solidFill>
                  <a:srgbClr val="0D3B66"/>
                </a:solidFill>
                <a:latin typeface="Poppins SemiBold"/>
              </a:rPr>
              <a:t>   ]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42600" y="723900"/>
            <a:ext cx="3086100" cy="520700"/>
          </a:xfrm>
          <a:prstGeom prst="rect">
            <a:avLst/>
          </a:prstGeom>
        </p:spPr>
        <p:txBody>
          <a:bodyPr anchor="t" rtlCol="false" lIns="0" tIns="57912" rIns="0" bIns="0"/>
          <a:lstStyle/>
          <a:p>
            <a:pPr algn="ctr" lvl="0">
              <a:lnSpc>
                <a:spcPct val="84660"/>
              </a:lnSpc>
            </a:pPr>
            <a:r>
              <a:rPr lang="en" sz="2400" b="false" i="false" u="none" strike="noStrike">
                <a:solidFill>
                  <a:srgbClr val="0D3B66"/>
                </a:solidFill>
                <a:latin typeface="Poppins SemiBold"/>
              </a:rPr>
              <a:t>[   2025.11   ]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408900" y="723900"/>
            <a:ext cx="3086100" cy="711200"/>
          </a:xfrm>
          <a:prstGeom prst="rect">
            <a:avLst/>
          </a:prstGeom>
        </p:spPr>
        <p:txBody>
          <a:bodyPr anchor="t" rtlCol="false" lIns="0" tIns="57912" rIns="0" bIns="0"/>
          <a:lstStyle/>
          <a:p>
            <a:pPr algn="r" lvl="0">
              <a:lnSpc>
                <a:spcPct val="84660"/>
              </a:lnSpc>
            </a:pPr>
            <a:r>
              <a:rPr lang="en-US" sz="2400" b="false" i="false" u="none" strike="noStrike">
                <a:solidFill>
                  <a:srgbClr val="0D3B66"/>
                </a:solidFill>
                <a:latin typeface="Poppins SemiBold"/>
              </a:rPr>
              <a:t>  [   </a:t>
            </a:r>
            <a:r>
              <a:rPr lang="ko-KR" sz="2400" b="false" i="false" u="none" strike="noStrike">
                <a:solidFill>
                  <a:srgbClr val="0D3B66"/>
                </a:solidFill>
                <a:ea typeface="Poppins SemiBold"/>
              </a:rPr>
              <a:t>팀</a:t>
            </a:r>
            <a:r>
              <a:rPr lang="en-US" sz="2400" b="false" i="false" u="none" strike="noStrike">
                <a:solidFill>
                  <a:srgbClr val="0D3B66"/>
                </a:solidFill>
                <a:latin typeface="Poppins SemiBold"/>
              </a:rPr>
              <a:t> OMG   ]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5849600" y="10998200"/>
            <a:ext cx="2006600" cy="381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7437100" y="10934700"/>
            <a:ext cx="6578600" cy="1041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좌석을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잘못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선택했을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시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변경을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위한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좌석</a:t>
            </a:r>
          </a:p>
          <a:p>
            <a:pPr algn="l" lvl="0">
              <a:lnSpc>
                <a:spcPct val="116199"/>
              </a:lnSpc>
            </a:pP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이동과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선택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 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취소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버튼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추가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437100" y="10020300"/>
            <a:ext cx="5054600" cy="762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278" b="false" i="false" u="none" strike="noStrike">
                <a:solidFill>
                  <a:srgbClr val="0D3B66"/>
                </a:solidFill>
                <a:ea typeface="Pretendard ExtraBold"/>
              </a:rPr>
              <a:t>좌석</a:t>
            </a:r>
            <a:r>
              <a:rPr lang="en-US" sz="4278" b="false" i="false" u="none" strike="noStrike">
                <a:solidFill>
                  <a:srgbClr val="0D3B66"/>
                </a:solidFill>
                <a:latin typeface="Pretendard ExtraBold"/>
              </a:rPr>
              <a:t> </a:t>
            </a:r>
            <a:r>
              <a:rPr lang="ko-KR" sz="4278" b="false" i="false" u="none" strike="noStrike">
                <a:solidFill>
                  <a:srgbClr val="0D3B66"/>
                </a:solidFill>
                <a:ea typeface="Pretendard ExtraBold"/>
              </a:rPr>
              <a:t>이동</a:t>
            </a:r>
            <a:r>
              <a:rPr lang="en-US" sz="4278" b="false" i="false" u="none" strike="noStrike">
                <a:solidFill>
                  <a:srgbClr val="0D3B66"/>
                </a:solidFill>
                <a:latin typeface="Pretendard ExtraBold"/>
              </a:rPr>
              <a:t> &amp; </a:t>
            </a:r>
            <a:r>
              <a:rPr lang="ko-KR" sz="4278" b="false" i="false" u="none" strike="noStrike">
                <a:solidFill>
                  <a:srgbClr val="0D3B66"/>
                </a:solidFill>
                <a:ea typeface="Pretendard ExtraBold"/>
              </a:rPr>
              <a:t>취소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12900" y="5207000"/>
            <a:ext cx="3365500" cy="6997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5207000"/>
            <a:ext cx="3365500" cy="6997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004300" y="5207000"/>
            <a:ext cx="3390900" cy="6997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131800" y="5207000"/>
            <a:ext cx="3403600" cy="69977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9E9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28800" y="2108200"/>
            <a:ext cx="21031200" cy="1828800"/>
          </a:xfrm>
          <a:prstGeom prst="rect">
            <a:avLst/>
          </a:prstGeom>
        </p:spPr>
        <p:txBody>
          <a:bodyPr anchor="t" rtlCol="false" lIns="0" tIns="239075" rIns="0" bIns="0"/>
          <a:lstStyle/>
          <a:p>
            <a:pPr algn="ctr" lvl="0">
              <a:lnSpc>
                <a:spcPct val="84660"/>
              </a:lnSpc>
            </a:pPr>
            <a:r>
              <a:rPr lang="en-US" sz="9907" b="false" i="false" u="none" strike="noStrike">
                <a:solidFill>
                  <a:srgbClr val="0D3B66"/>
                </a:solidFill>
                <a:latin typeface="Pretendard Bold"/>
              </a:rPr>
              <a:t>ZARIIT </a:t>
            </a:r>
            <a:r>
              <a:rPr lang="ko-KR" sz="9907" b="false" i="false" u="none" strike="noStrike">
                <a:solidFill>
                  <a:srgbClr val="0D3B66"/>
                </a:solidFill>
                <a:ea typeface="Pretendard Bold"/>
              </a:rPr>
              <a:t>주요</a:t>
            </a:r>
            <a:r>
              <a:rPr lang="en-US" sz="9907" b="false" i="false" u="none" strike="noStrike">
                <a:solidFill>
                  <a:srgbClr val="0D3B66"/>
                </a:solidFill>
                <a:latin typeface="Pretendard Bold"/>
              </a:rPr>
              <a:t> </a:t>
            </a:r>
            <a:r>
              <a:rPr lang="ko-KR" sz="9907" b="false" i="false" u="none" strike="noStrike">
                <a:solidFill>
                  <a:srgbClr val="0D3B66"/>
                </a:solidFill>
                <a:ea typeface="Pretendard Bold"/>
              </a:rPr>
              <a:t>모듈</a:t>
            </a:r>
            <a:r>
              <a:rPr lang="en-US" sz="9907" b="false" i="false" u="none" strike="noStrike">
                <a:solidFill>
                  <a:srgbClr val="0D3B66"/>
                </a:solidFill>
                <a:latin typeface="Pretendard Bold"/>
              </a:rPr>
              <a:t> : </a:t>
            </a:r>
            <a:r>
              <a:rPr lang="ko-KR" sz="9907" b="false" i="false" u="none" strike="noStrike">
                <a:solidFill>
                  <a:srgbClr val="0D3B66"/>
                </a:solidFill>
                <a:ea typeface="Pretendard Bold"/>
              </a:rPr>
              <a:t>하차</a:t>
            </a:r>
            <a:r>
              <a:rPr lang="en-US" sz="9907" b="false" i="false" u="none" strike="noStrike">
                <a:solidFill>
                  <a:srgbClr val="0D3B66"/>
                </a:solidFill>
                <a:latin typeface="Pretendard Bold"/>
              </a:rPr>
              <a:t> </a:t>
            </a:r>
            <a:r>
              <a:rPr lang="ko-KR" sz="9907" b="false" i="false" u="none" strike="noStrike">
                <a:solidFill>
                  <a:srgbClr val="0D3B66"/>
                </a:solidFill>
                <a:ea typeface="Pretendard Bold"/>
              </a:rPr>
              <a:t>알림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39800" y="723900"/>
            <a:ext cx="3898900" cy="711200"/>
          </a:xfrm>
          <a:prstGeom prst="rect">
            <a:avLst/>
          </a:prstGeom>
        </p:spPr>
        <p:txBody>
          <a:bodyPr anchor="t" rtlCol="false" lIns="0" tIns="57912" rIns="0" bIns="0"/>
          <a:lstStyle/>
          <a:p>
            <a:pPr algn="l" lvl="0">
              <a:lnSpc>
                <a:spcPct val="84660"/>
              </a:lnSpc>
            </a:pPr>
            <a:r>
              <a:rPr lang="en-US" sz="2400" b="false" i="false" u="none" strike="noStrike">
                <a:solidFill>
                  <a:srgbClr val="0D3B66"/>
                </a:solidFill>
                <a:latin typeface="Poppins SemiBold"/>
              </a:rPr>
              <a:t>[   </a:t>
            </a:r>
            <a:r>
              <a:rPr lang="ko-KR" sz="2400" b="false" i="false" u="none" strike="noStrike">
                <a:solidFill>
                  <a:srgbClr val="0D3B66"/>
                </a:solidFill>
                <a:ea typeface="Poppins SemiBold"/>
              </a:rPr>
              <a:t>한양여대</a:t>
            </a:r>
            <a:r>
              <a:rPr lang="en-US" sz="2400" b="false" i="false" u="none" strike="noStrike">
                <a:solidFill>
                  <a:srgbClr val="0D3B66"/>
                </a:solidFill>
                <a:latin typeface="Poppins SemiBold"/>
              </a:rPr>
              <a:t> </a:t>
            </a:r>
            <a:r>
              <a:rPr lang="ko-KR" sz="2400" b="false" i="false" u="none" strike="noStrike">
                <a:solidFill>
                  <a:srgbClr val="0D3B66"/>
                </a:solidFill>
                <a:ea typeface="Poppins SemiBold"/>
              </a:rPr>
              <a:t>빅데이터과</a:t>
            </a:r>
            <a:r>
              <a:rPr lang="en-US" sz="2400" b="false" i="false" u="none" strike="noStrike">
                <a:solidFill>
                  <a:srgbClr val="0D3B66"/>
                </a:solidFill>
                <a:latin typeface="Poppins SemiBold"/>
              </a:rPr>
              <a:t>   ]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42600" y="723900"/>
            <a:ext cx="3086100" cy="520700"/>
          </a:xfrm>
          <a:prstGeom prst="rect">
            <a:avLst/>
          </a:prstGeom>
        </p:spPr>
        <p:txBody>
          <a:bodyPr anchor="t" rtlCol="false" lIns="0" tIns="57912" rIns="0" bIns="0"/>
          <a:lstStyle/>
          <a:p>
            <a:pPr algn="ctr" lvl="0">
              <a:lnSpc>
                <a:spcPct val="84660"/>
              </a:lnSpc>
            </a:pPr>
            <a:r>
              <a:rPr lang="en" sz="2400" b="false" i="false" u="none" strike="noStrike">
                <a:solidFill>
                  <a:srgbClr val="0D3B66"/>
                </a:solidFill>
                <a:latin typeface="Poppins SemiBold"/>
              </a:rPr>
              <a:t>[   2025.11   ]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408900" y="723900"/>
            <a:ext cx="3086100" cy="711200"/>
          </a:xfrm>
          <a:prstGeom prst="rect">
            <a:avLst/>
          </a:prstGeom>
        </p:spPr>
        <p:txBody>
          <a:bodyPr anchor="t" rtlCol="false" lIns="0" tIns="57912" rIns="0" bIns="0"/>
          <a:lstStyle/>
          <a:p>
            <a:pPr algn="r" lvl="0">
              <a:lnSpc>
                <a:spcPct val="84660"/>
              </a:lnSpc>
            </a:pPr>
            <a:r>
              <a:rPr lang="en-US" sz="2400" b="false" i="false" u="none" strike="noStrike">
                <a:solidFill>
                  <a:srgbClr val="0D3B66"/>
                </a:solidFill>
                <a:latin typeface="Poppins SemiBold"/>
              </a:rPr>
              <a:t>  [   </a:t>
            </a:r>
            <a:r>
              <a:rPr lang="ko-KR" sz="2400" b="false" i="false" u="none" strike="noStrike">
                <a:solidFill>
                  <a:srgbClr val="0D3B66"/>
                </a:solidFill>
                <a:ea typeface="Poppins SemiBold"/>
              </a:rPr>
              <a:t>팀</a:t>
            </a:r>
            <a:r>
              <a:rPr lang="en-US" sz="2400" b="false" i="false" u="none" strike="noStrike">
                <a:solidFill>
                  <a:srgbClr val="0D3B66"/>
                </a:solidFill>
                <a:latin typeface="Poppins SemiBold"/>
              </a:rPr>
              <a:t> OMG   ]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5849600" y="10998200"/>
            <a:ext cx="2006600" cy="381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7437100" y="10934700"/>
            <a:ext cx="6553200" cy="1041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잔여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정차역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수에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따라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좌석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색상이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자동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변경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후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하차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알림이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이루어짐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437100" y="10020300"/>
            <a:ext cx="5067300" cy="762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278" b="false" i="false" u="none" strike="noStrike">
                <a:solidFill>
                  <a:srgbClr val="0D3B66"/>
                </a:solidFill>
                <a:ea typeface="Pretendard ExtraBold"/>
              </a:rPr>
              <a:t>하차</a:t>
            </a:r>
            <a:r>
              <a:rPr lang="en-US" sz="4278" b="false" i="false" u="none" strike="noStrike">
                <a:solidFill>
                  <a:srgbClr val="0D3B66"/>
                </a:solidFill>
                <a:latin typeface="Pretendard ExtraBold"/>
              </a:rPr>
              <a:t> </a:t>
            </a:r>
            <a:r>
              <a:rPr lang="ko-KR" sz="4278" b="false" i="false" u="none" strike="noStrike">
                <a:solidFill>
                  <a:srgbClr val="0D3B66"/>
                </a:solidFill>
                <a:ea typeface="Pretendard ExtraBold"/>
              </a:rPr>
              <a:t>알림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168900" y="5156200"/>
            <a:ext cx="3454400" cy="7188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763500" y="5156200"/>
            <a:ext cx="3517900" cy="7112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08100" y="5156200"/>
            <a:ext cx="3390900" cy="7188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966200" y="5194300"/>
            <a:ext cx="3467100" cy="711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9E9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9800" y="5308600"/>
            <a:ext cx="6464300" cy="3644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9800" y="8839200"/>
            <a:ext cx="6464300" cy="12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915400" y="8801100"/>
            <a:ext cx="6451600" cy="3644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915400" y="8801100"/>
            <a:ext cx="6464300" cy="127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891000" y="5308600"/>
            <a:ext cx="6464300" cy="3644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891000" y="8826500"/>
            <a:ext cx="6464300" cy="127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197600" y="2209800"/>
            <a:ext cx="11976100" cy="2184400"/>
          </a:xfrm>
          <a:prstGeom prst="rect">
            <a:avLst/>
          </a:prstGeom>
        </p:spPr>
        <p:txBody>
          <a:bodyPr anchor="t" rtlCol="false" lIns="0" tIns="296987" rIns="0" bIns="0"/>
          <a:lstStyle/>
          <a:p>
            <a:pPr algn="ctr" lvl="0">
              <a:lnSpc>
                <a:spcPct val="84660"/>
              </a:lnSpc>
            </a:pPr>
            <a:r>
              <a:rPr lang="en-US" sz="12307" b="false" i="false" u="none" strike="noStrike">
                <a:solidFill>
                  <a:srgbClr val="0D3B66"/>
                </a:solidFill>
                <a:latin typeface="Pretendard Bold"/>
              </a:rPr>
              <a:t>ZARIIT </a:t>
            </a:r>
            <a:r>
              <a:rPr lang="ko-KR" sz="12307" b="false" i="false" u="none" strike="noStrike">
                <a:solidFill>
                  <a:srgbClr val="0D3B66"/>
                </a:solidFill>
                <a:ea typeface="Pretendard Bold"/>
              </a:rPr>
              <a:t>요구사항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9800" y="10350500"/>
            <a:ext cx="6642100" cy="2082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933" b="false" i="false" u="none" strike="noStrike" spc="-117">
                <a:solidFill>
                  <a:srgbClr val="444444"/>
                </a:solidFill>
                <a:latin typeface="Pretendard Regular"/>
              </a:rPr>
              <a:t>01 </a:t>
            </a:r>
            <a:r>
              <a:rPr lang="ko-KR" sz="2933" b="false" i="false" u="none" strike="noStrike" spc="-117">
                <a:solidFill>
                  <a:srgbClr val="444444"/>
                </a:solidFill>
                <a:ea typeface="Pretendard Regular"/>
              </a:rPr>
              <a:t>시간대별</a:t>
            </a:r>
            <a:r>
              <a:rPr lang="en-US" sz="2933" b="false" i="false" u="none" strike="noStrike" spc="-117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2933" b="false" i="false" u="none" strike="noStrike" spc="-117">
                <a:solidFill>
                  <a:srgbClr val="444444"/>
                </a:solidFill>
                <a:ea typeface="Pretendard Regular"/>
              </a:rPr>
              <a:t>승객</a:t>
            </a:r>
            <a:r>
              <a:rPr lang="en-US" sz="2933" b="false" i="false" u="none" strike="noStrike" spc="-117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2933" b="false" i="false" u="none" strike="noStrike" spc="-117">
                <a:solidFill>
                  <a:srgbClr val="444444"/>
                </a:solidFill>
                <a:ea typeface="Pretendard Regular"/>
              </a:rPr>
              <a:t>수</a:t>
            </a:r>
            <a:r>
              <a:rPr lang="en-US" sz="2933" b="false" i="false" u="none" strike="noStrike" spc="-117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2933" b="false" i="false" u="none" strike="noStrike" spc="-117">
                <a:solidFill>
                  <a:srgbClr val="444444"/>
                </a:solidFill>
                <a:ea typeface="Pretendard Regular"/>
              </a:rPr>
              <a:t>데이터</a:t>
            </a:r>
            <a:r>
              <a:rPr lang="en-US" sz="2933" b="false" i="false" u="none" strike="noStrike" spc="-117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2933" b="false" i="false" u="none" strike="noStrike" spc="-117">
                <a:solidFill>
                  <a:srgbClr val="444444"/>
                </a:solidFill>
                <a:ea typeface="Pretendard Regular"/>
              </a:rPr>
              <a:t>수집</a:t>
            </a:r>
          </a:p>
          <a:p>
            <a:pPr algn="l" lvl="0">
              <a:lnSpc>
                <a:spcPct val="116199"/>
              </a:lnSpc>
            </a:pPr>
            <a:r>
              <a:rPr lang="en-US" sz="2933" b="false" i="false" u="none" strike="noStrike" spc="-117">
                <a:solidFill>
                  <a:srgbClr val="444444"/>
                </a:solidFill>
                <a:latin typeface="Pretendard Regular"/>
              </a:rPr>
              <a:t>02 </a:t>
            </a:r>
            <a:r>
              <a:rPr lang="ko-KR" sz="2933" b="false" i="false" u="none" strike="noStrike" spc="-117">
                <a:solidFill>
                  <a:srgbClr val="444444"/>
                </a:solidFill>
                <a:ea typeface="Pretendard Regular"/>
              </a:rPr>
              <a:t>요일별</a:t>
            </a:r>
            <a:r>
              <a:rPr lang="en-US" sz="2933" b="false" i="false" u="none" strike="noStrike" spc="-117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2933" b="false" i="false" u="none" strike="noStrike" spc="-117">
                <a:solidFill>
                  <a:srgbClr val="444444"/>
                </a:solidFill>
                <a:ea typeface="Pretendard Regular"/>
              </a:rPr>
              <a:t>혼잡도</a:t>
            </a:r>
            <a:r>
              <a:rPr lang="en-US" sz="2933" b="false" i="false" u="none" strike="noStrike" spc="-117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2933" b="false" i="false" u="none" strike="noStrike" spc="-117">
                <a:solidFill>
                  <a:srgbClr val="444444"/>
                </a:solidFill>
                <a:ea typeface="Pretendard Regular"/>
              </a:rPr>
              <a:t>반영</a:t>
            </a:r>
            <a:r>
              <a:rPr lang="en-US" sz="2933" b="false" i="false" u="none" strike="noStrike" spc="-117">
                <a:solidFill>
                  <a:srgbClr val="444444"/>
                </a:solidFill>
                <a:latin typeface="Pretendard Regular"/>
              </a:rPr>
              <a:t>
03 </a:t>
            </a:r>
            <a:r>
              <a:rPr lang="ko-KR" sz="2933" b="false" i="false" u="none" strike="noStrike" spc="-117">
                <a:solidFill>
                  <a:srgbClr val="444444"/>
                </a:solidFill>
                <a:ea typeface="Pretendard Regular"/>
              </a:rPr>
              <a:t>시간대별</a:t>
            </a:r>
            <a:r>
              <a:rPr lang="en-US" sz="2933" b="false" i="false" u="none" strike="noStrike" spc="-117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2933" b="false" i="false" u="none" strike="noStrike" spc="-117">
                <a:solidFill>
                  <a:srgbClr val="444444"/>
                </a:solidFill>
                <a:ea typeface="Pretendard Regular"/>
              </a:rPr>
              <a:t>평균</a:t>
            </a:r>
            <a:r>
              <a:rPr lang="en-US" sz="2933" b="false" i="false" u="none" strike="noStrike" spc="-117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2933" b="false" i="false" u="none" strike="noStrike" spc="-117">
                <a:solidFill>
                  <a:srgbClr val="444444"/>
                </a:solidFill>
                <a:ea typeface="Pretendard Regular"/>
              </a:rPr>
              <a:t>혼잡도</a:t>
            </a:r>
            <a:r>
              <a:rPr lang="en-US" sz="2933" b="false" i="false" u="none" strike="noStrike" spc="-117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2933" b="false" i="false" u="none" strike="noStrike" spc="-117">
                <a:solidFill>
                  <a:srgbClr val="444444"/>
                </a:solidFill>
                <a:ea typeface="Pretendard Regular"/>
              </a:rPr>
              <a:t>시각화</a:t>
            </a:r>
            <a:r>
              <a:rPr lang="en-US" sz="2933" b="false" i="false" u="none" strike="noStrike" spc="-117">
                <a:solidFill>
                  <a:srgbClr val="444444"/>
                </a:solidFill>
                <a:latin typeface="Pretendard Regular"/>
              </a:rPr>
              <a:t>
04 </a:t>
            </a:r>
            <a:r>
              <a:rPr lang="ko-KR" sz="2933" b="false" i="false" u="none" strike="noStrike" spc="-117">
                <a:solidFill>
                  <a:srgbClr val="444444"/>
                </a:solidFill>
                <a:ea typeface="Pretendard Regular"/>
              </a:rPr>
              <a:t>혼잡도</a:t>
            </a:r>
            <a:r>
              <a:rPr lang="en-US" sz="2933" b="false" i="false" u="none" strike="noStrike" spc="-117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2933" b="false" i="false" u="none" strike="noStrike" spc="-117">
                <a:solidFill>
                  <a:srgbClr val="444444"/>
                </a:solidFill>
                <a:ea typeface="Pretendard Regular"/>
              </a:rPr>
              <a:t>예측</a:t>
            </a:r>
            <a:r>
              <a:rPr lang="en-US" sz="2933" b="false" i="false" u="none" strike="noStrike" spc="-117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2933" b="false" i="false" u="none" strike="noStrike" spc="-117">
                <a:solidFill>
                  <a:srgbClr val="444444"/>
                </a:solidFill>
                <a:ea typeface="Pretendard Regular"/>
              </a:rPr>
              <a:t>후</a:t>
            </a:r>
            <a:r>
              <a:rPr lang="en-US" sz="2933" b="false" i="false" u="none" strike="noStrike" spc="-117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2933" b="false" i="false" u="none" strike="noStrike" spc="-117">
                <a:solidFill>
                  <a:srgbClr val="444444"/>
                </a:solidFill>
                <a:ea typeface="Pretendard Regular"/>
              </a:rPr>
              <a:t>추천</a:t>
            </a:r>
            <a:r>
              <a:rPr lang="en-US" sz="2933" b="false" i="false" u="none" strike="noStrike" spc="-117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2933" b="false" i="false" u="none" strike="noStrike" spc="-117">
                <a:solidFill>
                  <a:srgbClr val="444444"/>
                </a:solidFill>
                <a:ea typeface="Pretendard Regular"/>
              </a:rPr>
              <a:t>제공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9800" y="9461500"/>
            <a:ext cx="4216400" cy="711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000" b="false" i="false" u="none" strike="noStrike">
                <a:solidFill>
                  <a:srgbClr val="0D3B66"/>
                </a:solidFill>
                <a:ea typeface="Pretendard ExtraBold"/>
              </a:rPr>
              <a:t>혼잡도</a:t>
            </a:r>
            <a:r>
              <a:rPr lang="en-US" sz="4000" b="false" i="false" u="none" strike="noStrike">
                <a:solidFill>
                  <a:srgbClr val="0D3B66"/>
                </a:solidFill>
                <a:latin typeface="Pretendard ExtraBold"/>
              </a:rPr>
              <a:t> </a:t>
            </a:r>
            <a:r>
              <a:rPr lang="ko-KR" sz="4000" b="false" i="false" u="none" strike="noStrike">
                <a:solidFill>
                  <a:srgbClr val="0D3B66"/>
                </a:solidFill>
                <a:ea typeface="Pretendard ExtraBold"/>
              </a:rPr>
              <a:t>시간대</a:t>
            </a:r>
            <a:r>
              <a:rPr lang="en-US" sz="4000" b="false" i="false" u="none" strike="noStrike">
                <a:solidFill>
                  <a:srgbClr val="0D3B66"/>
                </a:solidFill>
                <a:latin typeface="Pretendard ExtraBold"/>
              </a:rPr>
              <a:t> </a:t>
            </a:r>
            <a:r>
              <a:rPr lang="ko-KR" sz="4000" b="false" i="false" u="none" strike="noStrike">
                <a:solidFill>
                  <a:srgbClr val="0D3B66"/>
                </a:solidFill>
                <a:ea typeface="Pretendard ExtraBold"/>
              </a:rPr>
              <a:t>분석</a:t>
            </a:r>
            <a:r>
              <a:rPr lang="en-US" sz="4000" b="false" i="false" u="none" strike="noStrike">
                <a:solidFill>
                  <a:srgbClr val="0D3B66"/>
                </a:solidFill>
                <a:latin typeface="Pretendard ExtraBold"/>
              </a:rPr>
              <a:t> 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15400" y="5245100"/>
            <a:ext cx="3721100" cy="711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000" b="false" i="false" u="none" strike="noStrike">
                <a:solidFill>
                  <a:srgbClr val="0D3B66"/>
                </a:solidFill>
                <a:ea typeface="Pretendard ExtraBold"/>
              </a:rPr>
              <a:t>좌석</a:t>
            </a:r>
            <a:r>
              <a:rPr lang="en-US" sz="4000" b="false" i="false" u="none" strike="noStrike">
                <a:solidFill>
                  <a:srgbClr val="0D3B66"/>
                </a:solidFill>
                <a:latin typeface="Pretendard ExtraBold"/>
              </a:rPr>
              <a:t> </a:t>
            </a:r>
            <a:r>
              <a:rPr lang="ko-KR" sz="4000" b="false" i="false" u="none" strike="noStrike">
                <a:solidFill>
                  <a:srgbClr val="0D3B66"/>
                </a:solidFill>
                <a:ea typeface="Pretendard ExtraBold"/>
              </a:rPr>
              <a:t>공유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15400" y="6146800"/>
            <a:ext cx="6705600" cy="1562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933" b="false" i="false" u="none" strike="noStrike" spc="-117">
                <a:solidFill>
                  <a:srgbClr val="444444"/>
                </a:solidFill>
                <a:latin typeface="Pretendard Regular"/>
              </a:rPr>
              <a:t>01  </a:t>
            </a:r>
            <a:r>
              <a:rPr lang="ko-KR" sz="2933" b="false" i="false" u="none" strike="noStrike" spc="-117">
                <a:solidFill>
                  <a:srgbClr val="444444"/>
                </a:solidFill>
                <a:ea typeface="Pretendard Regular"/>
              </a:rPr>
              <a:t>사용자는</a:t>
            </a:r>
            <a:r>
              <a:rPr lang="en-US" sz="2933" b="false" i="false" u="none" strike="noStrike" spc="-117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2933" b="false" i="false" u="none" strike="noStrike" spc="-117">
                <a:solidFill>
                  <a:srgbClr val="444444"/>
                </a:solidFill>
                <a:ea typeface="Pretendard Regular"/>
              </a:rPr>
              <a:t>탑승역과</a:t>
            </a:r>
            <a:r>
              <a:rPr lang="en-US" sz="2933" b="false" i="false" u="none" strike="noStrike" spc="-117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2933" b="false" i="false" u="none" strike="noStrike" spc="-117">
                <a:solidFill>
                  <a:srgbClr val="444444"/>
                </a:solidFill>
                <a:ea typeface="Pretendard Regular"/>
              </a:rPr>
              <a:t>하차역을</a:t>
            </a:r>
            <a:r>
              <a:rPr lang="en-US" sz="2933" b="false" i="false" u="none" strike="noStrike" spc="-117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2933" b="false" i="false" u="none" strike="noStrike" spc="-117">
                <a:solidFill>
                  <a:srgbClr val="444444"/>
                </a:solidFill>
                <a:ea typeface="Pretendard Regular"/>
              </a:rPr>
              <a:t>설정</a:t>
            </a:r>
          </a:p>
          <a:p>
            <a:pPr algn="l" lvl="0">
              <a:lnSpc>
                <a:spcPct val="116199"/>
              </a:lnSpc>
            </a:pPr>
            <a:r>
              <a:rPr lang="en-US" sz="2933" b="false" i="false" u="none" strike="noStrike" spc="-117">
                <a:solidFill>
                  <a:srgbClr val="444444"/>
                </a:solidFill>
                <a:latin typeface="Pretendard Regular"/>
              </a:rPr>
              <a:t>02 </a:t>
            </a:r>
            <a:r>
              <a:rPr lang="ko-KR" sz="2933" b="false" i="false" u="none" strike="noStrike" spc="-117">
                <a:solidFill>
                  <a:srgbClr val="444444"/>
                </a:solidFill>
                <a:ea typeface="Pretendard Regular"/>
              </a:rPr>
              <a:t>좌석</a:t>
            </a:r>
            <a:r>
              <a:rPr lang="en-US" sz="2933" b="false" i="false" u="none" strike="noStrike" spc="-117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2933" b="false" i="false" u="none" strike="noStrike" spc="-117">
                <a:solidFill>
                  <a:srgbClr val="444444"/>
                </a:solidFill>
                <a:ea typeface="Pretendard Regular"/>
              </a:rPr>
              <a:t>선택</a:t>
            </a:r>
          </a:p>
          <a:p>
            <a:pPr algn="l" lvl="0">
              <a:lnSpc>
                <a:spcPct val="116199"/>
              </a:lnSpc>
            </a:pPr>
            <a:r>
              <a:rPr lang="en-US" sz="2933" b="false" i="false" u="none" strike="noStrike" spc="-117">
                <a:solidFill>
                  <a:srgbClr val="444444"/>
                </a:solidFill>
                <a:latin typeface="Pretendard Regular"/>
              </a:rPr>
              <a:t>03 </a:t>
            </a:r>
            <a:r>
              <a:rPr lang="ko-KR" sz="2933" b="false" i="false" u="none" strike="noStrike" spc="-117">
                <a:solidFill>
                  <a:srgbClr val="444444"/>
                </a:solidFill>
                <a:ea typeface="Pretendard Regular"/>
              </a:rPr>
              <a:t>사용자들이</a:t>
            </a:r>
            <a:r>
              <a:rPr lang="en-US" sz="2933" b="false" i="false" u="none" strike="noStrike" spc="-117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2933" b="false" i="false" u="none" strike="noStrike" spc="-117">
                <a:solidFill>
                  <a:srgbClr val="444444"/>
                </a:solidFill>
                <a:ea typeface="Pretendard Regular"/>
              </a:rPr>
              <a:t>좌석을</a:t>
            </a:r>
            <a:r>
              <a:rPr lang="en-US" sz="2933" b="false" i="false" u="none" strike="noStrike" spc="-117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2933" b="false" i="false" u="none" strike="noStrike" spc="-117">
                <a:solidFill>
                  <a:srgbClr val="444444"/>
                </a:solidFill>
                <a:ea typeface="Pretendard Regular"/>
              </a:rPr>
              <a:t>시각적으로</a:t>
            </a:r>
            <a:r>
              <a:rPr lang="en-US" sz="2933" b="false" i="false" u="none" strike="noStrike" spc="-117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2933" b="false" i="false" u="none" strike="noStrike" spc="-117">
                <a:solidFill>
                  <a:srgbClr val="444444"/>
                </a:solidFill>
                <a:ea typeface="Pretendard Regular"/>
              </a:rPr>
              <a:t>공유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891000" y="9461500"/>
            <a:ext cx="6184900" cy="711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000" b="false" i="false" u="none" strike="noStrike">
                <a:solidFill>
                  <a:srgbClr val="0D3B66"/>
                </a:solidFill>
                <a:ea typeface="Pretendard ExtraBold"/>
              </a:rPr>
              <a:t>하차</a:t>
            </a:r>
            <a:r>
              <a:rPr lang="en-US" sz="4000" b="false" i="false" u="none" strike="noStrike">
                <a:solidFill>
                  <a:srgbClr val="0D3B66"/>
                </a:solidFill>
                <a:latin typeface="Pretendard ExtraBold"/>
              </a:rPr>
              <a:t> </a:t>
            </a:r>
            <a:r>
              <a:rPr lang="ko-KR" sz="4000" b="false" i="false" u="none" strike="noStrike">
                <a:solidFill>
                  <a:srgbClr val="0D3B66"/>
                </a:solidFill>
                <a:ea typeface="Pretendard ExtraBold"/>
              </a:rPr>
              <a:t>알림</a:t>
            </a:r>
            <a:r>
              <a:rPr lang="en-US" sz="4000" b="false" i="false" u="none" strike="noStrike">
                <a:solidFill>
                  <a:srgbClr val="0D3B66"/>
                </a:solidFill>
                <a:latin typeface="Pretendard ExtraBold"/>
              </a:rPr>
              <a:t> </a:t>
            </a:r>
            <a:r>
              <a:rPr lang="ko-KR" sz="4000" b="false" i="false" u="none" strike="noStrike">
                <a:solidFill>
                  <a:srgbClr val="0D3B66"/>
                </a:solidFill>
                <a:ea typeface="Pretendard ExtraBold"/>
              </a:rPr>
              <a:t>색상</a:t>
            </a:r>
            <a:r>
              <a:rPr lang="en-US" sz="4000" b="false" i="false" u="none" strike="noStrike">
                <a:solidFill>
                  <a:srgbClr val="0D3B66"/>
                </a:solidFill>
                <a:latin typeface="Pretendard ExtraBold"/>
              </a:rPr>
              <a:t> </a:t>
            </a:r>
            <a:r>
              <a:rPr lang="ko-KR" sz="4000" b="false" i="false" u="none" strike="noStrike">
                <a:solidFill>
                  <a:srgbClr val="0D3B66"/>
                </a:solidFill>
                <a:ea typeface="Pretendard ExtraBold"/>
              </a:rPr>
              <a:t>변화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891000" y="10350500"/>
            <a:ext cx="6642100" cy="2082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933" b="false" i="false" u="none" strike="noStrike" spc="-117">
                <a:solidFill>
                  <a:srgbClr val="444444"/>
                </a:solidFill>
                <a:latin typeface="Pretendard Regular"/>
              </a:rPr>
              <a:t>01 </a:t>
            </a:r>
            <a:r>
              <a:rPr lang="ko-KR" sz="2933" b="false" i="false" u="none" strike="noStrike" spc="-117">
                <a:solidFill>
                  <a:srgbClr val="444444"/>
                </a:solidFill>
                <a:ea typeface="Pretendard Regular"/>
              </a:rPr>
              <a:t>출발</a:t>
            </a:r>
            <a:r>
              <a:rPr lang="en-US" sz="2933" b="false" i="false" u="none" strike="noStrike" spc="-117">
                <a:solidFill>
                  <a:srgbClr val="444444"/>
                </a:solidFill>
                <a:latin typeface="Pretendard Regular"/>
              </a:rPr>
              <a:t>/</a:t>
            </a:r>
            <a:r>
              <a:rPr lang="ko-KR" sz="2933" b="false" i="false" u="none" strike="noStrike" spc="-117">
                <a:solidFill>
                  <a:srgbClr val="444444"/>
                </a:solidFill>
                <a:ea typeface="Pretendard Regular"/>
              </a:rPr>
              <a:t>하차역</a:t>
            </a:r>
            <a:r>
              <a:rPr lang="en-US" sz="2933" b="false" i="false" u="none" strike="noStrike" spc="-117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2933" b="false" i="false" u="none" strike="noStrike" spc="-117">
                <a:solidFill>
                  <a:srgbClr val="444444"/>
                </a:solidFill>
                <a:ea typeface="Pretendard Regular"/>
              </a:rPr>
              <a:t>설정</a:t>
            </a:r>
            <a:r>
              <a:rPr lang="en-US" sz="2933" b="false" i="false" u="none" strike="noStrike" spc="-117">
                <a:solidFill>
                  <a:srgbClr val="444444"/>
                </a:solidFill>
                <a:latin typeface="Pretendard Regular"/>
              </a:rPr>
              <a:t>
02 </a:t>
            </a:r>
            <a:r>
              <a:rPr lang="ko-KR" sz="2933" b="false" i="false" u="none" strike="noStrike" spc="-117">
                <a:solidFill>
                  <a:srgbClr val="444444"/>
                </a:solidFill>
                <a:ea typeface="Pretendard Regular"/>
              </a:rPr>
              <a:t>경로</a:t>
            </a:r>
            <a:r>
              <a:rPr lang="en-US" sz="2933" b="false" i="false" u="none" strike="noStrike" spc="-117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2933" b="false" i="false" u="none" strike="noStrike" spc="-117">
                <a:solidFill>
                  <a:srgbClr val="444444"/>
                </a:solidFill>
                <a:ea typeface="Pretendard Regular"/>
              </a:rPr>
              <a:t>혼잡도</a:t>
            </a:r>
            <a:r>
              <a:rPr lang="en-US" sz="2933" b="false" i="false" u="none" strike="noStrike" spc="-117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2933" b="false" i="false" u="none" strike="noStrike" spc="-117">
                <a:solidFill>
                  <a:srgbClr val="444444"/>
                </a:solidFill>
                <a:ea typeface="Pretendard Regular"/>
              </a:rPr>
              <a:t>색상</a:t>
            </a:r>
            <a:r>
              <a:rPr lang="en-US" sz="2933" b="false" i="false" u="none" strike="noStrike" spc="-117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2933" b="false" i="false" u="none" strike="noStrike" spc="-117">
                <a:solidFill>
                  <a:srgbClr val="444444"/>
                </a:solidFill>
                <a:ea typeface="Pretendard Regular"/>
              </a:rPr>
              <a:t>표시</a:t>
            </a:r>
            <a:r>
              <a:rPr lang="en-US" sz="2933" b="false" i="false" u="none" strike="noStrike" spc="-117">
                <a:solidFill>
                  <a:srgbClr val="444444"/>
                </a:solidFill>
                <a:latin typeface="Pretendard Regular"/>
              </a:rPr>
              <a:t>
03 </a:t>
            </a:r>
            <a:r>
              <a:rPr lang="ko-KR" sz="2933" b="false" i="false" u="none" strike="noStrike" spc="-117">
                <a:solidFill>
                  <a:srgbClr val="444444"/>
                </a:solidFill>
                <a:ea typeface="Pretendard Regular"/>
              </a:rPr>
              <a:t>단계별</a:t>
            </a:r>
            <a:r>
              <a:rPr lang="en-US" sz="2933" b="false" i="false" u="none" strike="noStrike" spc="-117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2933" b="false" i="false" u="none" strike="noStrike" spc="-117">
                <a:solidFill>
                  <a:srgbClr val="444444"/>
                </a:solidFill>
                <a:ea typeface="Pretendard Regular"/>
              </a:rPr>
              <a:t>색상</a:t>
            </a:r>
            <a:r>
              <a:rPr lang="en-US" sz="2933" b="false" i="false" u="none" strike="noStrike" spc="-117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2933" b="false" i="false" u="none" strike="noStrike" spc="-117">
                <a:solidFill>
                  <a:srgbClr val="444444"/>
                </a:solidFill>
                <a:ea typeface="Pretendard Regular"/>
              </a:rPr>
              <a:t>구분</a:t>
            </a:r>
            <a:r>
              <a:rPr lang="en-US" sz="2933" b="false" i="false" u="none" strike="noStrike" spc="-117">
                <a:solidFill>
                  <a:srgbClr val="444444"/>
                </a:solidFill>
                <a:latin typeface="Pretendard Regular"/>
              </a:rPr>
              <a:t>
04 </a:t>
            </a:r>
            <a:r>
              <a:rPr lang="ko-KR" sz="2933" b="false" i="false" u="none" strike="noStrike" spc="-117">
                <a:solidFill>
                  <a:srgbClr val="444444"/>
                </a:solidFill>
                <a:ea typeface="Pretendard Regular"/>
              </a:rPr>
              <a:t>시간</a:t>
            </a:r>
            <a:r>
              <a:rPr lang="en-US" sz="2933" b="false" i="false" u="none" strike="noStrike" spc="-117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2933" b="false" i="false" u="none" strike="noStrike" spc="-117">
                <a:solidFill>
                  <a:srgbClr val="444444"/>
                </a:solidFill>
                <a:ea typeface="Pretendard Regular"/>
              </a:rPr>
              <a:t>변경</a:t>
            </a:r>
            <a:r>
              <a:rPr lang="en-US" sz="2933" b="false" i="false" u="none" strike="noStrike" spc="-117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2933" b="false" i="false" u="none" strike="noStrike" spc="-117">
                <a:solidFill>
                  <a:srgbClr val="444444"/>
                </a:solidFill>
                <a:ea typeface="Pretendard Regular"/>
              </a:rPr>
              <a:t>시</a:t>
            </a:r>
            <a:r>
              <a:rPr lang="en-US" sz="2933" b="false" i="false" u="none" strike="noStrike" spc="-117">
                <a:solidFill>
                  <a:srgbClr val="444444"/>
                </a:solidFill>
                <a:latin typeface="Pretendard Regular"/>
              </a:rPr>
              <a:t> UI </a:t>
            </a:r>
            <a:r>
              <a:rPr lang="ko-KR" sz="2933" b="false" i="false" u="none" strike="noStrike" spc="-117">
                <a:solidFill>
                  <a:srgbClr val="444444"/>
                </a:solidFill>
                <a:ea typeface="Pretendard Regular"/>
              </a:rPr>
              <a:t>즉시</a:t>
            </a:r>
            <a:r>
              <a:rPr lang="en-US" sz="2933" b="false" i="false" u="none" strike="noStrike" spc="-117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2933" b="false" i="false" u="none" strike="noStrike" spc="-117">
                <a:solidFill>
                  <a:srgbClr val="444444"/>
                </a:solidFill>
                <a:ea typeface="Pretendard Regular"/>
              </a:rPr>
              <a:t>반영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9800" y="723900"/>
            <a:ext cx="3898900" cy="711200"/>
          </a:xfrm>
          <a:prstGeom prst="rect">
            <a:avLst/>
          </a:prstGeom>
        </p:spPr>
        <p:txBody>
          <a:bodyPr anchor="t" rtlCol="false" lIns="0" tIns="57912" rIns="0" bIns="0"/>
          <a:lstStyle/>
          <a:p>
            <a:pPr algn="l" lvl="0">
              <a:lnSpc>
                <a:spcPct val="84660"/>
              </a:lnSpc>
            </a:pPr>
            <a:r>
              <a:rPr lang="en-US" sz="2400" b="false" i="false" u="none" strike="noStrike">
                <a:solidFill>
                  <a:srgbClr val="0D3B66"/>
                </a:solidFill>
                <a:latin typeface="Poppins SemiBold"/>
              </a:rPr>
              <a:t>[   </a:t>
            </a:r>
            <a:r>
              <a:rPr lang="ko-KR" sz="2400" b="false" i="false" u="none" strike="noStrike">
                <a:solidFill>
                  <a:srgbClr val="0D3B66"/>
                </a:solidFill>
                <a:ea typeface="Poppins SemiBold"/>
              </a:rPr>
              <a:t>한양여대</a:t>
            </a:r>
            <a:r>
              <a:rPr lang="en-US" sz="2400" b="false" i="false" u="none" strike="noStrike">
                <a:solidFill>
                  <a:srgbClr val="0D3B66"/>
                </a:solidFill>
                <a:latin typeface="Poppins SemiBold"/>
              </a:rPr>
              <a:t> </a:t>
            </a:r>
            <a:r>
              <a:rPr lang="ko-KR" sz="2400" b="false" i="false" u="none" strike="noStrike">
                <a:solidFill>
                  <a:srgbClr val="0D3B66"/>
                </a:solidFill>
                <a:ea typeface="Poppins SemiBold"/>
              </a:rPr>
              <a:t>빅데이터과</a:t>
            </a:r>
            <a:r>
              <a:rPr lang="en-US" sz="2400" b="false" i="false" u="none" strike="noStrike">
                <a:solidFill>
                  <a:srgbClr val="0D3B66"/>
                </a:solidFill>
                <a:latin typeface="Poppins SemiBold"/>
              </a:rPr>
              <a:t>   ]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642600" y="723900"/>
            <a:ext cx="3086100" cy="520700"/>
          </a:xfrm>
          <a:prstGeom prst="rect">
            <a:avLst/>
          </a:prstGeom>
        </p:spPr>
        <p:txBody>
          <a:bodyPr anchor="t" rtlCol="false" lIns="0" tIns="57912" rIns="0" bIns="0"/>
          <a:lstStyle/>
          <a:p>
            <a:pPr algn="ctr" lvl="0">
              <a:lnSpc>
                <a:spcPct val="84660"/>
              </a:lnSpc>
            </a:pPr>
            <a:r>
              <a:rPr lang="en" sz="2400" b="false" i="false" u="none" strike="noStrike">
                <a:solidFill>
                  <a:srgbClr val="0D3B66"/>
                </a:solidFill>
                <a:latin typeface="Poppins SemiBold"/>
              </a:rPr>
              <a:t>[   2025.11   ]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408900" y="723900"/>
            <a:ext cx="3086100" cy="711200"/>
          </a:xfrm>
          <a:prstGeom prst="rect">
            <a:avLst/>
          </a:prstGeom>
        </p:spPr>
        <p:txBody>
          <a:bodyPr anchor="t" rtlCol="false" lIns="0" tIns="57912" rIns="0" bIns="0"/>
          <a:lstStyle/>
          <a:p>
            <a:pPr algn="r" lvl="0">
              <a:lnSpc>
                <a:spcPct val="84660"/>
              </a:lnSpc>
            </a:pPr>
            <a:r>
              <a:rPr lang="en-US" sz="2400" b="false" i="false" u="none" strike="noStrike">
                <a:solidFill>
                  <a:srgbClr val="0D3B66"/>
                </a:solidFill>
                <a:latin typeface="Poppins SemiBold"/>
              </a:rPr>
              <a:t>  [   </a:t>
            </a:r>
            <a:r>
              <a:rPr lang="ko-KR" sz="2400" b="false" i="false" u="none" strike="noStrike">
                <a:solidFill>
                  <a:srgbClr val="0D3B66"/>
                </a:solidFill>
                <a:ea typeface="Poppins SemiBold"/>
              </a:rPr>
              <a:t>팀</a:t>
            </a:r>
            <a:r>
              <a:rPr lang="en-US" sz="2400" b="false" i="false" u="none" strike="noStrike">
                <a:solidFill>
                  <a:srgbClr val="0D3B66"/>
                </a:solidFill>
                <a:latin typeface="Poppins SemiBold"/>
              </a:rPr>
              <a:t> OMG   ]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0D3B66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375900" y="9753600"/>
            <a:ext cx="94488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006600" y="2374900"/>
            <a:ext cx="11582400" cy="2628900"/>
          </a:xfrm>
          <a:prstGeom prst="rect">
            <a:avLst/>
          </a:prstGeom>
        </p:spPr>
        <p:txBody>
          <a:bodyPr anchor="t" rtlCol="false" lIns="0" tIns="213336" rIns="0" bIns="0"/>
          <a:lstStyle/>
          <a:p>
            <a:pPr algn="l" lvl="0">
              <a:lnSpc>
                <a:spcPct val="84660"/>
              </a:lnSpc>
            </a:pPr>
            <a:r>
              <a:rPr lang="en-US" sz="8841" b="false" i="false" u="none" strike="noStrike">
                <a:solidFill>
                  <a:srgbClr val="E9E9DF"/>
                </a:solidFill>
                <a:latin typeface="Pretendard Bold"/>
              </a:rPr>
              <a:t>ZARIIT </a:t>
            </a:r>
            <a:r>
              <a:rPr lang="ko-KR" sz="8841" b="false" i="false" u="none" strike="noStrike">
                <a:solidFill>
                  <a:srgbClr val="E9E9DF"/>
                </a:solidFill>
                <a:ea typeface="Pretendard Bold"/>
              </a:rPr>
              <a:t>시스템</a:t>
            </a:r>
            <a:r>
              <a:rPr lang="en-US" sz="8841" b="false" i="false" u="none" strike="noStrike">
                <a:solidFill>
                  <a:srgbClr val="E9E9DF"/>
                </a:solidFill>
                <a:latin typeface="Pretendard Bold"/>
              </a:rPr>
              <a:t> </a:t>
            </a:r>
            <a:r>
              <a:rPr lang="ko-KR" sz="8841" b="false" i="false" u="none" strike="noStrike">
                <a:solidFill>
                  <a:srgbClr val="E9E9DF"/>
                </a:solidFill>
                <a:ea typeface="Pretendard Bold"/>
              </a:rPr>
              <a:t>아키텍처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532100" y="6083300"/>
            <a:ext cx="8089900" cy="7112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시스템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아키텍처는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안드로이드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앱과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파이어베이스가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상호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연동되는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구조를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보여줌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br>
              <a:rPr/>
            </a:b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안드로이드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앱에서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UI·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데이터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관리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및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네트워크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통신을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수행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파이어베이스는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인증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,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실시간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데이터베이스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,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클라우드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함수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,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푸시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알림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,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파일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저장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등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백엔드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역할을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담당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" sz="3333" b="false" i="false" u="none" strike="noStrike">
                <a:solidFill>
                  <a:srgbClr val="E5E5D7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서울교통공사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API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와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SK OPENAPI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를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연동하여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지하철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데이터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사용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br>
              <a:rPr/>
            </a:br>
          </a:p>
        </p:txBody>
      </p:sp>
      <p:sp>
        <p:nvSpPr>
          <p:cNvPr name="TextBox 5" id="5"/>
          <p:cNvSpPr txBox="true"/>
          <p:nvPr/>
        </p:nvSpPr>
        <p:spPr>
          <a:xfrm rot="0">
            <a:off x="15532100" y="5105400"/>
            <a:ext cx="4254500" cy="711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00" b="false" i="false" u="none" strike="noStrike">
                <a:solidFill>
                  <a:srgbClr val="E5E5D7"/>
                </a:solidFill>
                <a:ea typeface="Pretendard ExtraBold"/>
              </a:rPr>
              <a:t>구조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734800" y="10287000"/>
            <a:ext cx="101600" cy="406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258" b="false" i="false" u="none" strike="noStrike">
                <a:solidFill>
                  <a:srgbClr val="FFFDFB"/>
                </a:solidFill>
                <a:latin typeface="Pretendard Regular"/>
              </a:rPr>
              <a:t/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9800" y="723900"/>
            <a:ext cx="3898900" cy="711200"/>
          </a:xfrm>
          <a:prstGeom prst="rect">
            <a:avLst/>
          </a:prstGeom>
        </p:spPr>
        <p:txBody>
          <a:bodyPr anchor="t" rtlCol="false" lIns="0" tIns="57912" rIns="0" bIns="0"/>
          <a:lstStyle/>
          <a:p>
            <a:pPr algn="l" lvl="0">
              <a:lnSpc>
                <a:spcPct val="84660"/>
              </a:lnSpc>
            </a:pPr>
            <a:r>
              <a:rPr lang="en-US" sz="2400" b="false" i="false" u="none" strike="noStrike">
                <a:solidFill>
                  <a:srgbClr val="DEDED4"/>
                </a:solidFill>
                <a:latin typeface="Poppins SemiBold"/>
              </a:rPr>
              <a:t>[   </a:t>
            </a:r>
            <a:r>
              <a:rPr lang="ko-KR" sz="2400" b="false" i="false" u="none" strike="noStrike">
                <a:solidFill>
                  <a:srgbClr val="DEDED4"/>
                </a:solidFill>
                <a:ea typeface="Poppins SemiBold"/>
              </a:rPr>
              <a:t>한양여대</a:t>
            </a:r>
            <a:r>
              <a:rPr lang="en-US" sz="2400" b="false" i="false" u="none" strike="noStrike">
                <a:solidFill>
                  <a:srgbClr val="DEDED4"/>
                </a:solidFill>
                <a:latin typeface="Poppins SemiBold"/>
              </a:rPr>
              <a:t> </a:t>
            </a:r>
            <a:r>
              <a:rPr lang="ko-KR" sz="2400" b="false" i="false" u="none" strike="noStrike">
                <a:solidFill>
                  <a:srgbClr val="DEDED4"/>
                </a:solidFill>
                <a:ea typeface="Poppins SemiBold"/>
              </a:rPr>
              <a:t>빅데이터과</a:t>
            </a:r>
            <a:r>
              <a:rPr lang="en-US" sz="2400" b="false" i="false" u="none" strike="noStrike">
                <a:solidFill>
                  <a:srgbClr val="DEDED4"/>
                </a:solidFill>
                <a:latin typeface="Poppins SemiBold"/>
              </a:rPr>
              <a:t>   ]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42600" y="723900"/>
            <a:ext cx="3086100" cy="520700"/>
          </a:xfrm>
          <a:prstGeom prst="rect">
            <a:avLst/>
          </a:prstGeom>
        </p:spPr>
        <p:txBody>
          <a:bodyPr anchor="t" rtlCol="false" lIns="0" tIns="57912" rIns="0" bIns="0"/>
          <a:lstStyle/>
          <a:p>
            <a:pPr algn="ctr" lvl="0">
              <a:lnSpc>
                <a:spcPct val="84660"/>
              </a:lnSpc>
            </a:pPr>
            <a:r>
              <a:rPr lang="en" sz="2400" b="false" i="false" u="none" strike="noStrike">
                <a:solidFill>
                  <a:srgbClr val="DEDED4"/>
                </a:solidFill>
                <a:latin typeface="Poppins SemiBold"/>
              </a:rPr>
              <a:t>[   2025.11   ]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408900" y="723900"/>
            <a:ext cx="3086100" cy="711200"/>
          </a:xfrm>
          <a:prstGeom prst="rect">
            <a:avLst/>
          </a:prstGeom>
        </p:spPr>
        <p:txBody>
          <a:bodyPr anchor="t" rtlCol="false" lIns="0" tIns="57912" rIns="0" bIns="0"/>
          <a:lstStyle/>
          <a:p>
            <a:pPr algn="r" lvl="0">
              <a:lnSpc>
                <a:spcPct val="84660"/>
              </a:lnSpc>
            </a:pPr>
            <a:r>
              <a:rPr lang="en-US" sz="2400" b="false" i="false" u="none" strike="noStrike">
                <a:solidFill>
                  <a:srgbClr val="DEDED4"/>
                </a:solidFill>
                <a:latin typeface="Poppins SemiBold"/>
              </a:rPr>
              <a:t>  [   </a:t>
            </a:r>
            <a:r>
              <a:rPr lang="ko-KR" sz="2400" b="false" i="false" u="none" strike="noStrike">
                <a:solidFill>
                  <a:srgbClr val="DEDED4"/>
                </a:solidFill>
                <a:ea typeface="Poppins SemiBold"/>
              </a:rPr>
              <a:t>팀</a:t>
            </a:r>
            <a:r>
              <a:rPr lang="en-US" sz="2400" b="false" i="false" u="none" strike="noStrike">
                <a:solidFill>
                  <a:srgbClr val="DEDED4"/>
                </a:solidFill>
                <a:latin typeface="Poppins SemiBold"/>
              </a:rPr>
              <a:t> OMG   ]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54100" y="4381500"/>
            <a:ext cx="12928600" cy="8432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31900" y="4343400"/>
            <a:ext cx="12268200" cy="8178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0D3B66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667500" y="11938000"/>
            <a:ext cx="11912600" cy="38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660900" y="3314700"/>
            <a:ext cx="15240000" cy="6438900"/>
          </a:xfrm>
          <a:prstGeom prst="rect">
            <a:avLst/>
          </a:prstGeom>
        </p:spPr>
        <p:txBody>
          <a:bodyPr anchor="t" rtlCol="false" lIns="0" tIns="505642" rIns="0" bIns="0"/>
          <a:lstStyle/>
          <a:p>
            <a:pPr algn="ctr" lvl="0">
              <a:lnSpc>
                <a:spcPct val="84660"/>
              </a:lnSpc>
            </a:pPr>
            <a:r>
              <a:rPr lang="en" sz="20954" b="false" i="false" u="none" strike="noStrike">
                <a:solidFill>
                  <a:srgbClr val="E9E9DF"/>
                </a:solidFill>
                <a:latin typeface="Pretendard Bold"/>
              </a:rPr>
              <a:t>THANK</a:t>
            </a:r>
          </a:p>
          <a:p>
            <a:pPr algn="ctr" lvl="0">
              <a:lnSpc>
                <a:spcPct val="84660"/>
              </a:lnSpc>
            </a:pPr>
            <a:r>
              <a:rPr lang="en" sz="20954" b="false" i="false" u="none" strike="noStrike">
                <a:solidFill>
                  <a:srgbClr val="E9E9DF"/>
                </a:solidFill>
                <a:latin typeface="Pretendard Bold"/>
              </a:rPr>
              <a:t>YOU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009900" y="11582400"/>
            <a:ext cx="3416300" cy="5207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2933" b="false" i="false" u="none" strike="noStrike">
                <a:solidFill>
                  <a:srgbClr val="E9E9DF"/>
                </a:solidFill>
                <a:ea typeface="Pretendard Regular"/>
              </a:rPr>
              <a:t>감사합니다</a:t>
            </a:r>
            <a:r>
              <a:rPr lang="en-US" sz="2933" b="false" i="false" u="none" strike="noStrike">
                <a:solidFill>
                  <a:srgbClr val="E9E9DF"/>
                </a:solidFill>
                <a:latin typeface="Pretendard Regular"/>
              </a:rPr>
              <a:t>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173700" y="9906000"/>
            <a:ext cx="4559300" cy="26670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24499"/>
              </a:lnSpc>
            </a:pPr>
            <a:r>
              <a:rPr lang="en-US" sz="2933" b="false" i="false" u="none" strike="noStrike">
                <a:solidFill>
                  <a:srgbClr val="E9E9DF"/>
                </a:solidFill>
                <a:latin typeface="Pretendard Regular"/>
              </a:rPr>
              <a:t>2302554 </a:t>
            </a:r>
            <a:r>
              <a:rPr lang="ko-KR" sz="2933" b="false" i="false" u="none" strike="noStrike">
                <a:solidFill>
                  <a:srgbClr val="E9E9DF"/>
                </a:solidFill>
                <a:ea typeface="Pretendard Regular"/>
              </a:rPr>
              <a:t>박정현</a:t>
            </a:r>
            <a:r>
              <a:rPr lang="en-US" sz="2933" b="false" i="false" u="none" strike="noStrike">
                <a:solidFill>
                  <a:srgbClr val="E9E9DF"/>
                </a:solidFill>
                <a:latin typeface="Pretendard Regular"/>
              </a:rPr>
              <a:t>
2302592 </a:t>
            </a:r>
            <a:r>
              <a:rPr lang="ko-KR" sz="2933" b="false" i="false" u="none" strike="noStrike">
                <a:solidFill>
                  <a:srgbClr val="E9E9DF"/>
                </a:solidFill>
                <a:ea typeface="Pretendard Regular"/>
              </a:rPr>
              <a:t>정예슬</a:t>
            </a:r>
            <a:r>
              <a:rPr lang="en-US" sz="2933" b="false" i="false" u="none" strike="noStrike">
                <a:solidFill>
                  <a:srgbClr val="E9E9DF"/>
                </a:solidFill>
                <a:latin typeface="Pretendard Regular"/>
              </a:rPr>
              <a:t>
2302603 </a:t>
            </a:r>
            <a:r>
              <a:rPr lang="ko-KR" sz="2933" b="false" i="false" u="none" strike="noStrike">
                <a:solidFill>
                  <a:srgbClr val="E9E9DF"/>
                </a:solidFill>
                <a:ea typeface="Pretendard Regular"/>
              </a:rPr>
              <a:t>최수빈</a:t>
            </a:r>
            <a:r>
              <a:rPr lang="en-US" sz="2933" b="false" i="false" u="none" strike="noStrike">
                <a:solidFill>
                  <a:srgbClr val="E9E9DF"/>
                </a:solidFill>
                <a:latin typeface="Pretendard Regular"/>
              </a:rPr>
              <a:t>
2302605 </a:t>
            </a:r>
            <a:r>
              <a:rPr lang="ko-KR" sz="2933" b="false" i="false" u="none" strike="noStrike">
                <a:solidFill>
                  <a:srgbClr val="E9E9DF"/>
                </a:solidFill>
                <a:ea typeface="Pretendard Regular"/>
              </a:rPr>
              <a:t>최원희</a:t>
            </a:r>
            <a:r>
              <a:rPr lang="en-US" sz="2933" b="false" i="false" u="none" strike="noStrike">
                <a:solidFill>
                  <a:srgbClr val="E9E9DF"/>
                </a:solidFill>
                <a:latin typeface="Pretendard Regular"/>
              </a:rPr>
              <a:t>
2302608 </a:t>
            </a:r>
            <a:r>
              <a:rPr lang="ko-KR" sz="2933" b="false" i="false" u="none" strike="noStrike">
                <a:solidFill>
                  <a:srgbClr val="E9E9DF"/>
                </a:solidFill>
                <a:ea typeface="Pretendard Regular"/>
              </a:rPr>
              <a:t>한연수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9800" y="723900"/>
            <a:ext cx="3898900" cy="711200"/>
          </a:xfrm>
          <a:prstGeom prst="rect">
            <a:avLst/>
          </a:prstGeom>
        </p:spPr>
        <p:txBody>
          <a:bodyPr anchor="t" rtlCol="false" lIns="0" tIns="57912" rIns="0" bIns="0"/>
          <a:lstStyle/>
          <a:p>
            <a:pPr algn="l" lvl="0">
              <a:lnSpc>
                <a:spcPct val="84660"/>
              </a:lnSpc>
            </a:pPr>
            <a:r>
              <a:rPr lang="en-US" sz="2400" b="false" i="false" u="none" strike="noStrike">
                <a:solidFill>
                  <a:srgbClr val="DEDED4"/>
                </a:solidFill>
                <a:latin typeface="Poppins SemiBold"/>
              </a:rPr>
              <a:t>[   </a:t>
            </a:r>
            <a:r>
              <a:rPr lang="ko-KR" sz="2400" b="false" i="false" u="none" strike="noStrike">
                <a:solidFill>
                  <a:srgbClr val="DEDED4"/>
                </a:solidFill>
                <a:ea typeface="Poppins SemiBold"/>
              </a:rPr>
              <a:t>한양여대</a:t>
            </a:r>
            <a:r>
              <a:rPr lang="en-US" sz="2400" b="false" i="false" u="none" strike="noStrike">
                <a:solidFill>
                  <a:srgbClr val="DEDED4"/>
                </a:solidFill>
                <a:latin typeface="Poppins SemiBold"/>
              </a:rPr>
              <a:t> </a:t>
            </a:r>
            <a:r>
              <a:rPr lang="ko-KR" sz="2400" b="false" i="false" u="none" strike="noStrike">
                <a:solidFill>
                  <a:srgbClr val="DEDED4"/>
                </a:solidFill>
                <a:ea typeface="Poppins SemiBold"/>
              </a:rPr>
              <a:t>빅데이터과</a:t>
            </a:r>
            <a:r>
              <a:rPr lang="en-US" sz="2400" b="false" i="false" u="none" strike="noStrike">
                <a:solidFill>
                  <a:srgbClr val="DEDED4"/>
                </a:solidFill>
                <a:latin typeface="Poppins SemiBold"/>
              </a:rPr>
              <a:t>   ]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642600" y="723900"/>
            <a:ext cx="3086100" cy="520700"/>
          </a:xfrm>
          <a:prstGeom prst="rect">
            <a:avLst/>
          </a:prstGeom>
        </p:spPr>
        <p:txBody>
          <a:bodyPr anchor="t" rtlCol="false" lIns="0" tIns="57912" rIns="0" bIns="0"/>
          <a:lstStyle/>
          <a:p>
            <a:pPr algn="ctr" lvl="0">
              <a:lnSpc>
                <a:spcPct val="84660"/>
              </a:lnSpc>
            </a:pPr>
            <a:r>
              <a:rPr lang="en" sz="2400" b="false" i="false" u="none" strike="noStrike">
                <a:solidFill>
                  <a:srgbClr val="DEDED4"/>
                </a:solidFill>
                <a:latin typeface="Poppins SemiBold"/>
              </a:rPr>
              <a:t>[   2025.11   ]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408900" y="723900"/>
            <a:ext cx="3086100" cy="711200"/>
          </a:xfrm>
          <a:prstGeom prst="rect">
            <a:avLst/>
          </a:prstGeom>
        </p:spPr>
        <p:txBody>
          <a:bodyPr anchor="t" rtlCol="false" lIns="0" tIns="57912" rIns="0" bIns="0"/>
          <a:lstStyle/>
          <a:p>
            <a:pPr algn="r" lvl="0">
              <a:lnSpc>
                <a:spcPct val="84660"/>
              </a:lnSpc>
            </a:pPr>
            <a:r>
              <a:rPr lang="en-US" sz="2400" b="false" i="false" u="none" strike="noStrike">
                <a:solidFill>
                  <a:srgbClr val="DEDED4"/>
                </a:solidFill>
                <a:latin typeface="Poppins SemiBold"/>
              </a:rPr>
              <a:t>  [   </a:t>
            </a:r>
            <a:r>
              <a:rPr lang="ko-KR" sz="2400" b="false" i="false" u="none" strike="noStrike">
                <a:solidFill>
                  <a:srgbClr val="DEDED4"/>
                </a:solidFill>
                <a:ea typeface="Poppins SemiBold"/>
              </a:rPr>
              <a:t>팀</a:t>
            </a:r>
            <a:r>
              <a:rPr lang="en-US" sz="2400" b="false" i="false" u="none" strike="noStrike">
                <a:solidFill>
                  <a:srgbClr val="DEDED4"/>
                </a:solidFill>
                <a:latin typeface="Poppins SemiBold"/>
              </a:rPr>
              <a:t> OMG   ]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9E9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48400" y="1828800"/>
            <a:ext cx="11887200" cy="1739900"/>
          </a:xfrm>
          <a:prstGeom prst="rect">
            <a:avLst/>
          </a:prstGeom>
        </p:spPr>
        <p:txBody>
          <a:bodyPr anchor="t" rtlCol="false" lIns="0" tIns="235858" rIns="0" bIns="0"/>
          <a:lstStyle/>
          <a:p>
            <a:pPr algn="ctr" lvl="0">
              <a:lnSpc>
                <a:spcPct val="84660"/>
              </a:lnSpc>
            </a:pPr>
            <a:r>
              <a:rPr lang="ko-KR" sz="9774" b="false" i="false" u="none" strike="noStrike">
                <a:solidFill>
                  <a:srgbClr val="0D3B66"/>
                </a:solidFill>
                <a:ea typeface="Pretendard Bold"/>
              </a:rPr>
              <a:t>시장성</a:t>
            </a:r>
            <a:r>
              <a:rPr lang="en-US" sz="9774" b="false" i="false" u="none" strike="noStrike">
                <a:solidFill>
                  <a:srgbClr val="0D3B66"/>
                </a:solidFill>
                <a:latin typeface="Pretendard Bold"/>
              </a:rPr>
              <a:t> </a:t>
            </a:r>
            <a:r>
              <a:rPr lang="ko-KR" sz="9774" b="false" i="false" u="none" strike="noStrike">
                <a:solidFill>
                  <a:srgbClr val="0D3B66"/>
                </a:solidFill>
                <a:ea typeface="Pretendard Bold"/>
              </a:rPr>
              <a:t>평가</a:t>
            </a:r>
            <a:r>
              <a:rPr lang="en-US" sz="9774" b="false" i="false" u="none" strike="noStrike">
                <a:solidFill>
                  <a:srgbClr val="0D3B66"/>
                </a:solidFill>
                <a:latin typeface="Pretendard Bold"/>
              </a:rPr>
              <a:t> </a:t>
            </a:r>
            <a:r>
              <a:rPr lang="ko-KR" sz="9774" b="false" i="false" u="none" strike="noStrike">
                <a:solidFill>
                  <a:srgbClr val="0D3B66"/>
                </a:solidFill>
                <a:ea typeface="Pretendard Bold"/>
              </a:rPr>
              <a:t>설문조사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39800" y="723900"/>
            <a:ext cx="3898900" cy="711200"/>
          </a:xfrm>
          <a:prstGeom prst="rect">
            <a:avLst/>
          </a:prstGeom>
        </p:spPr>
        <p:txBody>
          <a:bodyPr anchor="t" rtlCol="false" lIns="0" tIns="57912" rIns="0" bIns="0"/>
          <a:lstStyle/>
          <a:p>
            <a:pPr algn="l" lvl="0">
              <a:lnSpc>
                <a:spcPct val="84660"/>
              </a:lnSpc>
            </a:pPr>
            <a:r>
              <a:rPr lang="en-US" sz="2400" b="false" i="false" u="none" strike="noStrike">
                <a:solidFill>
                  <a:srgbClr val="0D3B66"/>
                </a:solidFill>
                <a:latin typeface="Poppins SemiBold"/>
              </a:rPr>
              <a:t>[   </a:t>
            </a:r>
            <a:r>
              <a:rPr lang="ko-KR" sz="2400" b="false" i="false" u="none" strike="noStrike">
                <a:solidFill>
                  <a:srgbClr val="0D3B66"/>
                </a:solidFill>
                <a:ea typeface="Poppins SemiBold"/>
              </a:rPr>
              <a:t>한양여대</a:t>
            </a:r>
            <a:r>
              <a:rPr lang="en-US" sz="2400" b="false" i="false" u="none" strike="noStrike">
                <a:solidFill>
                  <a:srgbClr val="0D3B66"/>
                </a:solidFill>
                <a:latin typeface="Poppins SemiBold"/>
              </a:rPr>
              <a:t> </a:t>
            </a:r>
            <a:r>
              <a:rPr lang="ko-KR" sz="2400" b="false" i="false" u="none" strike="noStrike">
                <a:solidFill>
                  <a:srgbClr val="0D3B66"/>
                </a:solidFill>
                <a:ea typeface="Poppins SemiBold"/>
              </a:rPr>
              <a:t>빅데이터과</a:t>
            </a:r>
            <a:r>
              <a:rPr lang="en-US" sz="2400" b="false" i="false" u="none" strike="noStrike">
                <a:solidFill>
                  <a:srgbClr val="0D3B66"/>
                </a:solidFill>
                <a:latin typeface="Poppins SemiBold"/>
              </a:rPr>
              <a:t>   ]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42600" y="723900"/>
            <a:ext cx="3086100" cy="520700"/>
          </a:xfrm>
          <a:prstGeom prst="rect">
            <a:avLst/>
          </a:prstGeom>
        </p:spPr>
        <p:txBody>
          <a:bodyPr anchor="t" rtlCol="false" lIns="0" tIns="57912" rIns="0" bIns="0"/>
          <a:lstStyle/>
          <a:p>
            <a:pPr algn="ctr" lvl="0">
              <a:lnSpc>
                <a:spcPct val="84660"/>
              </a:lnSpc>
            </a:pPr>
            <a:r>
              <a:rPr lang="en" sz="2400" b="false" i="false" u="none" strike="noStrike">
                <a:solidFill>
                  <a:srgbClr val="0D3B66"/>
                </a:solidFill>
                <a:latin typeface="Poppins SemiBold"/>
              </a:rPr>
              <a:t>[   2025.11   ]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408900" y="723900"/>
            <a:ext cx="3086100" cy="711200"/>
          </a:xfrm>
          <a:prstGeom prst="rect">
            <a:avLst/>
          </a:prstGeom>
        </p:spPr>
        <p:txBody>
          <a:bodyPr anchor="t" rtlCol="false" lIns="0" tIns="57912" rIns="0" bIns="0"/>
          <a:lstStyle/>
          <a:p>
            <a:pPr algn="r" lvl="0">
              <a:lnSpc>
                <a:spcPct val="84660"/>
              </a:lnSpc>
            </a:pPr>
            <a:r>
              <a:rPr lang="en-US" sz="2400" b="false" i="false" u="none" strike="noStrike">
                <a:solidFill>
                  <a:srgbClr val="0D3B66"/>
                </a:solidFill>
                <a:latin typeface="Poppins SemiBold"/>
              </a:rPr>
              <a:t>  [   </a:t>
            </a:r>
            <a:r>
              <a:rPr lang="ko-KR" sz="2400" b="false" i="false" u="none" strike="noStrike">
                <a:solidFill>
                  <a:srgbClr val="0D3B66"/>
                </a:solidFill>
                <a:ea typeface="Poppins SemiBold"/>
              </a:rPr>
              <a:t>팀</a:t>
            </a:r>
            <a:r>
              <a:rPr lang="en-US" sz="2400" b="false" i="false" u="none" strike="noStrike">
                <a:solidFill>
                  <a:srgbClr val="0D3B66"/>
                </a:solidFill>
                <a:latin typeface="Poppins SemiBold"/>
              </a:rPr>
              <a:t> OMG   ]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9000" y="3594100"/>
            <a:ext cx="226060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930400" y="2832100"/>
            <a:ext cx="9677400" cy="116586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79500" y="4038600"/>
            <a:ext cx="11468100" cy="43053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24499"/>
              </a:lnSpc>
            </a:pP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응답자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특성을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살펴보면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20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대가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84.5%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로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본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서비스의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주요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타깃이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20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대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이용자임을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확인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.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지하철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이용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빈도는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주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4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회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이상이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67.9%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로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수집되었으며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,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이용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시간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또한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1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시간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이상이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54.8%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를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차지하여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장거리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통근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·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통학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이용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패턴을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보임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.
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이용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불편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요소에서는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응답자의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71.4%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가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‘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자리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없음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및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자리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비는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시점을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알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수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없음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’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을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가장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큰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문제로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선택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.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이는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본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앱이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해결해야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할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핵심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Main Point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가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명확하게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드러난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결과라고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할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수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있음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.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좌석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선택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기능은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4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점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이상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응답률이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75%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로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기능적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필요성과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유용성이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충분히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검증됨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.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또한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다운로드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의향은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92.86%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가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긍정적으로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답하며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서비스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출시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시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초기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사용자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유입이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매우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원활할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것으로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/>
                </a:solidFill>
                <a:ea typeface="Pretendard Light"/>
              </a:rPr>
              <a:t>예상됨</a:t>
            </a:r>
            <a:r>
              <a:rPr lang="en-US" sz="2533" b="false" i="false" u="none" strike="noStrike">
                <a:solidFill>
                  <a:srgbClr val="272727"/>
                </a:solidFill>
                <a:latin typeface="Pretendard Light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436600" y="11341100"/>
            <a:ext cx="9766300" cy="15621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24499"/>
              </a:lnSpc>
            </a:pPr>
            <a:r>
              <a:rPr lang="ko-KR" sz="2799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종합적으로</a:t>
            </a:r>
            <a:r>
              <a:rPr lang="en-US" sz="2799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, </a:t>
            </a:r>
            <a:r>
              <a:rPr lang="ko-KR" sz="2799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이번</a:t>
            </a:r>
            <a:r>
              <a:rPr lang="en-US" sz="2799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799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설문조사는</a:t>
            </a:r>
            <a:r>
              <a:rPr lang="en-US" sz="2799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799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앱의</a:t>
            </a:r>
            <a:r>
              <a:rPr lang="en-US" sz="2799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799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기능적</a:t>
            </a:r>
            <a:r>
              <a:rPr lang="en-US" sz="2799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799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가치와</a:t>
            </a:r>
            <a:r>
              <a:rPr lang="en-US" sz="2799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799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시장성을</a:t>
            </a:r>
            <a:r>
              <a:rPr lang="en-US" sz="2799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799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모두</a:t>
            </a:r>
            <a:r>
              <a:rPr lang="en-US" sz="2799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799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입증했으며</a:t>
            </a:r>
            <a:r>
              <a:rPr lang="en-US" sz="2799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, </a:t>
            </a:r>
            <a:r>
              <a:rPr lang="ko-KR" sz="2799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특히</a:t>
            </a:r>
            <a:r>
              <a:rPr lang="en-US" sz="2799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‘</a:t>
            </a:r>
            <a:r>
              <a:rPr lang="ko-KR" sz="2799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자리</a:t>
            </a:r>
            <a:r>
              <a:rPr lang="en-US" sz="2799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799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부족</a:t>
            </a:r>
            <a:r>
              <a:rPr lang="en-US" sz="2799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799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문제</a:t>
            </a:r>
            <a:r>
              <a:rPr lang="en-US" sz="2799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799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해결</a:t>
            </a:r>
            <a:r>
              <a:rPr lang="en-US" sz="2799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’</a:t>
            </a:r>
            <a:r>
              <a:rPr lang="ko-KR" sz="2799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이라는</a:t>
            </a:r>
            <a:r>
              <a:rPr lang="en-US" sz="2799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799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사용자</a:t>
            </a:r>
            <a:r>
              <a:rPr lang="en-US" sz="2799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799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핵심</a:t>
            </a:r>
            <a:r>
              <a:rPr lang="en-US" sz="2799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799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니즈를</a:t>
            </a:r>
            <a:r>
              <a:rPr lang="en-US" sz="2799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799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충족하는</a:t>
            </a:r>
            <a:r>
              <a:rPr lang="en-US" sz="2799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799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서비스로서</a:t>
            </a:r>
            <a:r>
              <a:rPr lang="en-US" sz="2799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799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경쟁력을</a:t>
            </a:r>
            <a:r>
              <a:rPr lang="en-US" sz="2799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799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갖추고</a:t>
            </a:r>
            <a:r>
              <a:rPr lang="en-US" sz="2799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799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있음을</a:t>
            </a:r>
            <a:r>
              <a:rPr lang="en-US" sz="2799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799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확인함</a:t>
            </a:r>
            <a:r>
              <a:rPr lang="en-US" sz="2799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335000" y="4559300"/>
            <a:ext cx="2514600" cy="4699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24499"/>
              </a:lnSpc>
            </a:pPr>
            <a:r>
              <a:rPr lang="ko-KR" sz="2933" b="false" i="false" u="none" strike="noStrike">
                <a:solidFill>
                  <a:srgbClr val="272727"/>
                </a:solidFill>
                <a:ea typeface="Pretendard Medium"/>
              </a:rPr>
              <a:t>설문조사</a:t>
            </a:r>
            <a:r>
              <a:rPr lang="en-US" sz="2933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933" b="false" i="false" u="none" strike="noStrike">
                <a:solidFill>
                  <a:srgbClr val="272727"/>
                </a:solidFill>
                <a:ea typeface="Pretendard Medium"/>
              </a:rPr>
              <a:t>결과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554200" y="9461500"/>
            <a:ext cx="7531100" cy="38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157200" y="5575300"/>
            <a:ext cx="3683000" cy="3683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812000" y="5575300"/>
            <a:ext cx="3683000" cy="3683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484600" y="5575300"/>
            <a:ext cx="3683000" cy="36830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3411200" y="6705600"/>
            <a:ext cx="3098800" cy="14224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2666" b="false" i="false" u="none" strike="noStrike">
                <a:solidFill>
                  <a:srgbClr val="272727"/>
                </a:solidFill>
                <a:ea typeface="Pretendard Medium"/>
              </a:rPr>
              <a:t>기능</a:t>
            </a:r>
            <a:r>
              <a:rPr lang="en-US" sz="2666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666" b="false" i="false" u="none" strike="noStrike">
                <a:solidFill>
                  <a:srgbClr val="272727"/>
                </a:solidFill>
                <a:ea typeface="Pretendard Medium"/>
              </a:rPr>
              <a:t>메리트</a:t>
            </a:r>
            <a:r>
              <a:rPr lang="en-US" sz="2666" b="false" i="false" u="none" strike="noStrike">
                <a:solidFill>
                  <a:srgbClr val="272727"/>
                </a:solidFill>
                <a:latin typeface="Pretendard Medium"/>
              </a:rPr>
              <a:t> 75% </a:t>
            </a:r>
          </a:p>
          <a:p>
            <a:pPr algn="ctr" lvl="0">
              <a:lnSpc>
                <a:spcPct val="116199"/>
              </a:lnSpc>
            </a:pPr>
            <a:r>
              <a:rPr lang="en" sz="2666" b="false" i="false" u="none" strike="noStrike">
                <a:solidFill>
                  <a:srgbClr val="272727"/>
                </a:solidFill>
                <a:latin typeface="Pretendard Medium"/>
              </a:rPr>
              <a:t>↓</a:t>
            </a:r>
          </a:p>
          <a:p>
            <a:pPr algn="ctr" lvl="0">
              <a:lnSpc>
                <a:spcPct val="116199"/>
              </a:lnSpc>
            </a:pPr>
            <a:r>
              <a:rPr lang="ko-KR" sz="2666" b="false" i="false" u="none" strike="noStrike">
                <a:solidFill>
                  <a:srgbClr val="272727"/>
                </a:solidFill>
                <a:ea typeface="Pretendard Medium"/>
              </a:rPr>
              <a:t>목표</a:t>
            </a:r>
            <a:r>
              <a:rPr lang="en-US" sz="2666" b="false" i="false" u="none" strike="noStrike">
                <a:solidFill>
                  <a:srgbClr val="272727"/>
                </a:solidFill>
                <a:latin typeface="Pretendard Medium"/>
              </a:rPr>
              <a:t>(70%) </a:t>
            </a:r>
            <a:r>
              <a:rPr lang="ko-KR" sz="2666" b="false" i="false" u="none" strike="noStrike">
                <a:solidFill>
                  <a:srgbClr val="272727"/>
                </a:solidFill>
                <a:ea typeface="Pretendard Medium"/>
              </a:rPr>
              <a:t>초과</a:t>
            </a:r>
            <a:r>
              <a:rPr lang="en-US" sz="2666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666" b="false" i="false" u="none" strike="noStrike">
                <a:solidFill>
                  <a:srgbClr val="272727"/>
                </a:solidFill>
                <a:ea typeface="Pretendard Medium"/>
              </a:rPr>
              <a:t>달성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510500" y="6946900"/>
            <a:ext cx="2298700" cy="9525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2666" b="false" i="false" u="none" strike="noStrike">
                <a:solidFill>
                  <a:srgbClr val="272727"/>
                </a:solidFill>
                <a:ea typeface="Pretendard Medium"/>
              </a:rPr>
              <a:t>초기</a:t>
            </a:r>
            <a:r>
              <a:rPr lang="en-US" sz="2666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666" b="false" i="false" u="none" strike="noStrike">
                <a:solidFill>
                  <a:srgbClr val="272727"/>
                </a:solidFill>
                <a:ea typeface="Pretendard Medium"/>
              </a:rPr>
              <a:t>시장성</a:t>
            </a:r>
          </a:p>
          <a:p>
            <a:pPr algn="ctr" lvl="0">
              <a:lnSpc>
                <a:spcPct val="116199"/>
              </a:lnSpc>
            </a:pPr>
            <a:r>
              <a:rPr lang="ko-KR" sz="2666" b="false" i="false" u="none" strike="noStrike">
                <a:solidFill>
                  <a:srgbClr val="272727"/>
                </a:solidFill>
                <a:ea typeface="Pretendard Medium"/>
              </a:rPr>
              <a:t>충분함</a:t>
            </a:r>
            <a:r>
              <a:rPr lang="en-US" sz="2666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666" b="false" i="false" u="none" strike="noStrike">
                <a:solidFill>
                  <a:srgbClr val="272727"/>
                </a:solidFill>
                <a:ea typeface="Pretendard Medium"/>
              </a:rPr>
              <a:t>확인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011400" y="10363200"/>
            <a:ext cx="6642100" cy="4191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24499"/>
              </a:lnSpc>
            </a:pPr>
            <a:r>
              <a:rPr lang="ko-KR" sz="2666" b="false" i="false" u="none" strike="noStrike">
                <a:solidFill>
                  <a:srgbClr val="272727"/>
                </a:solidFill>
                <a:ea typeface="Pretendard Medium"/>
              </a:rPr>
              <a:t>설문조사</a:t>
            </a:r>
            <a:r>
              <a:rPr lang="en-US" sz="2666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666" b="false" i="false" u="none" strike="noStrike">
                <a:solidFill>
                  <a:srgbClr val="272727"/>
                </a:solidFill>
                <a:ea typeface="Pretendard Medium"/>
              </a:rPr>
              <a:t>결론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471900" y="6705600"/>
            <a:ext cx="3543300" cy="14224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2666" b="false" i="false" u="none" strike="noStrike">
                <a:solidFill>
                  <a:srgbClr val="272727"/>
                </a:solidFill>
                <a:ea typeface="Pretendard Medium"/>
              </a:rPr>
              <a:t>다운로드</a:t>
            </a:r>
            <a:r>
              <a:rPr lang="en-US" sz="2666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666" b="false" i="false" u="none" strike="noStrike">
                <a:solidFill>
                  <a:srgbClr val="272727"/>
                </a:solidFill>
                <a:ea typeface="Pretendard Medium"/>
              </a:rPr>
              <a:t>의향</a:t>
            </a:r>
            <a:r>
              <a:rPr lang="en-US" sz="2666" b="false" i="false" u="none" strike="noStrike">
                <a:solidFill>
                  <a:srgbClr val="272727"/>
                </a:solidFill>
                <a:latin typeface="Pretendard Medium"/>
              </a:rPr>
              <a:t> 92.86%</a:t>
            </a:r>
          </a:p>
          <a:p>
            <a:pPr algn="ctr" lvl="0">
              <a:lnSpc>
                <a:spcPct val="116199"/>
              </a:lnSpc>
            </a:pPr>
            <a:r>
              <a:rPr lang="en" sz="2666" b="false" i="false" u="none" strike="noStrike">
                <a:solidFill>
                  <a:srgbClr val="272727"/>
                </a:solidFill>
                <a:latin typeface="Pretendard Medium"/>
              </a:rPr>
              <a:t>↓</a:t>
            </a:r>
          </a:p>
          <a:p>
            <a:pPr algn="ctr" lvl="0">
              <a:lnSpc>
                <a:spcPct val="116199"/>
              </a:lnSpc>
            </a:pPr>
            <a:r>
              <a:rPr lang="ko-KR" sz="2666" b="false" i="false" u="none" strike="noStrike">
                <a:solidFill>
                  <a:srgbClr val="272727"/>
                </a:solidFill>
                <a:ea typeface="Pretendard Medium"/>
              </a:rPr>
              <a:t>목표</a:t>
            </a:r>
            <a:r>
              <a:rPr lang="en-US" sz="2666" b="false" i="false" u="none" strike="noStrike">
                <a:solidFill>
                  <a:srgbClr val="272727"/>
                </a:solidFill>
                <a:latin typeface="Pretendard Medium"/>
              </a:rPr>
              <a:t>(80%) </a:t>
            </a:r>
            <a:r>
              <a:rPr lang="ko-KR" sz="2666" b="false" i="false" u="none" strike="noStrike">
                <a:solidFill>
                  <a:srgbClr val="272727"/>
                </a:solidFill>
                <a:ea typeface="Pretendard Medium"/>
              </a:rPr>
              <a:t>크게</a:t>
            </a:r>
            <a:r>
              <a:rPr lang="en-US" sz="2666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666" b="false" i="false" u="none" strike="noStrike">
                <a:solidFill>
                  <a:srgbClr val="272727"/>
                </a:solidFill>
                <a:ea typeface="Pretendard Medium"/>
              </a:rPr>
              <a:t>초과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239000" y="10020300"/>
            <a:ext cx="4749800" cy="31496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6946900" y="9118600"/>
            <a:ext cx="5245100" cy="381000"/>
          </a:xfrm>
          <a:prstGeom prst="rect">
            <a:avLst/>
          </a:prstGeom>
        </p:spPr>
        <p:txBody>
          <a:bodyPr anchor="ctr" rtlCol="false"/>
          <a:lstStyle/>
          <a:p>
            <a:pPr algn="r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좌석</a:t>
            </a:r>
            <a:r>
              <a:rPr lang="en-US" sz="24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공유</a:t>
            </a:r>
            <a:r>
              <a:rPr lang="en-US" sz="24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앱이</a:t>
            </a:r>
            <a:r>
              <a:rPr lang="en-US" sz="24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있다면</a:t>
            </a:r>
            <a:r>
              <a:rPr lang="en-US" sz="24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 </a:t>
            </a:r>
            <a:r>
              <a:rPr lang="ko-KR" sz="24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다운로드</a:t>
            </a:r>
            <a:r>
              <a:rPr lang="en-US" sz="24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할</a:t>
            </a:r>
            <a:r>
              <a:rPr lang="en-US" sz="24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것인가</a:t>
            </a:r>
            <a:r>
              <a:rPr lang="en-US" sz="24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?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95400" y="9817100"/>
            <a:ext cx="5549900" cy="3365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365500" y="8699500"/>
            <a:ext cx="6464300" cy="254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219200" y="9118600"/>
            <a:ext cx="5245100" cy="3810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지하철을</a:t>
            </a:r>
            <a:r>
              <a:rPr lang="en-US" sz="24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이용하면서</a:t>
            </a:r>
            <a:r>
              <a:rPr lang="en-US" sz="24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불편한</a:t>
            </a:r>
            <a:r>
              <a:rPr lang="en-US" sz="24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점</a:t>
            </a:r>
            <a:r>
              <a:rPr lang="en-US" sz="24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88900" y="0"/>
            <a:ext cx="244729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293600" y="7289800"/>
            <a:ext cx="11036300" cy="1549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9800" y="7289800"/>
            <a:ext cx="11036300" cy="1549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000500" y="8051800"/>
            <a:ext cx="5842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293600" y="9245600"/>
            <a:ext cx="11036300" cy="1549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9800" y="9245600"/>
            <a:ext cx="11036300" cy="1549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000500" y="9994900"/>
            <a:ext cx="584200" cy="38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293600" y="11188700"/>
            <a:ext cx="11036300" cy="1549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39800" y="11188700"/>
            <a:ext cx="11036300" cy="1549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000500" y="11950700"/>
            <a:ext cx="584200" cy="38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303500" y="8051800"/>
            <a:ext cx="584200" cy="38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303500" y="9994900"/>
            <a:ext cx="584200" cy="38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303500" y="11950700"/>
            <a:ext cx="584200" cy="381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939800" y="723900"/>
            <a:ext cx="3898900" cy="711200"/>
          </a:xfrm>
          <a:prstGeom prst="rect">
            <a:avLst/>
          </a:prstGeom>
        </p:spPr>
        <p:txBody>
          <a:bodyPr anchor="t" rtlCol="false" lIns="0" tIns="57912" rIns="0" bIns="0"/>
          <a:lstStyle/>
          <a:p>
            <a:pPr algn="l" lvl="0">
              <a:lnSpc>
                <a:spcPct val="84660"/>
              </a:lnSpc>
            </a:pPr>
            <a:r>
              <a:rPr lang="en-US" sz="2400" b="false" i="false" u="none" strike="noStrike">
                <a:solidFill>
                  <a:srgbClr val="DEDED4"/>
                </a:solidFill>
                <a:latin typeface="Poppins SemiBold"/>
              </a:rPr>
              <a:t>[   </a:t>
            </a:r>
            <a:r>
              <a:rPr lang="ko-KR" sz="2400" b="false" i="false" u="none" strike="noStrike">
                <a:solidFill>
                  <a:srgbClr val="DEDED4"/>
                </a:solidFill>
                <a:ea typeface="Poppins SemiBold"/>
              </a:rPr>
              <a:t>한양여대</a:t>
            </a:r>
            <a:r>
              <a:rPr lang="en-US" sz="2400" b="false" i="false" u="none" strike="noStrike">
                <a:solidFill>
                  <a:srgbClr val="DEDED4"/>
                </a:solidFill>
                <a:latin typeface="Poppins SemiBold"/>
              </a:rPr>
              <a:t> </a:t>
            </a:r>
            <a:r>
              <a:rPr lang="ko-KR" sz="2400" b="false" i="false" u="none" strike="noStrike">
                <a:solidFill>
                  <a:srgbClr val="DEDED4"/>
                </a:solidFill>
                <a:ea typeface="Poppins SemiBold"/>
              </a:rPr>
              <a:t>빅데이터과</a:t>
            </a:r>
            <a:r>
              <a:rPr lang="en-US" sz="2400" b="false" i="false" u="none" strike="noStrike">
                <a:solidFill>
                  <a:srgbClr val="DEDED4"/>
                </a:solidFill>
                <a:latin typeface="Poppins SemiBold"/>
              </a:rPr>
              <a:t>   ]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642600" y="723900"/>
            <a:ext cx="3086100" cy="520700"/>
          </a:xfrm>
          <a:prstGeom prst="rect">
            <a:avLst/>
          </a:prstGeom>
        </p:spPr>
        <p:txBody>
          <a:bodyPr anchor="t" rtlCol="false" lIns="0" tIns="57912" rIns="0" bIns="0"/>
          <a:lstStyle/>
          <a:p>
            <a:pPr algn="ctr" lvl="0">
              <a:lnSpc>
                <a:spcPct val="84660"/>
              </a:lnSpc>
            </a:pPr>
            <a:r>
              <a:rPr lang="en" sz="2400" b="false" i="false" u="none" strike="noStrike">
                <a:solidFill>
                  <a:srgbClr val="DEDED4"/>
                </a:solidFill>
                <a:latin typeface="Poppins SemiBold"/>
              </a:rPr>
              <a:t>[   2025.11   ]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408900" y="723900"/>
            <a:ext cx="3086100" cy="711200"/>
          </a:xfrm>
          <a:prstGeom prst="rect">
            <a:avLst/>
          </a:prstGeom>
        </p:spPr>
        <p:txBody>
          <a:bodyPr anchor="t" rtlCol="false" lIns="0" tIns="57912" rIns="0" bIns="0"/>
          <a:lstStyle/>
          <a:p>
            <a:pPr algn="r" lvl="0">
              <a:lnSpc>
                <a:spcPct val="84660"/>
              </a:lnSpc>
            </a:pPr>
            <a:r>
              <a:rPr lang="en-US" sz="2400" b="false" i="false" u="none" strike="noStrike">
                <a:solidFill>
                  <a:srgbClr val="DEDED4"/>
                </a:solidFill>
                <a:latin typeface="Poppins SemiBold"/>
              </a:rPr>
              <a:t>  [   </a:t>
            </a:r>
            <a:r>
              <a:rPr lang="ko-KR" sz="2400" b="false" i="false" u="none" strike="noStrike">
                <a:solidFill>
                  <a:srgbClr val="DEDED4"/>
                </a:solidFill>
                <a:ea typeface="Poppins SemiBold"/>
              </a:rPr>
              <a:t>팀</a:t>
            </a:r>
            <a:r>
              <a:rPr lang="en-US" sz="2400" b="false" i="false" u="none" strike="noStrike">
                <a:solidFill>
                  <a:srgbClr val="DEDED4"/>
                </a:solidFill>
                <a:latin typeface="Poppins SemiBold"/>
              </a:rPr>
              <a:t> OMG   ]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9800" y="3149600"/>
            <a:ext cx="9372600" cy="2184400"/>
          </a:xfrm>
          <a:prstGeom prst="rect">
            <a:avLst/>
          </a:prstGeom>
        </p:spPr>
        <p:txBody>
          <a:bodyPr anchor="t" rtlCol="false" lIns="0" tIns="296987" rIns="0" bIns="0"/>
          <a:lstStyle/>
          <a:p>
            <a:pPr algn="l" lvl="0">
              <a:lnSpc>
                <a:spcPct val="84660"/>
              </a:lnSpc>
            </a:pPr>
            <a:r>
              <a:rPr lang="en" sz="12307" b="false" i="false" u="none" strike="noStrike">
                <a:solidFill>
                  <a:srgbClr val="E9E9DF"/>
                </a:solidFill>
                <a:ea typeface="Pretendard Bold"/>
              </a:rPr>
              <a:t>목차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93900" y="7734300"/>
            <a:ext cx="1651000" cy="1104900"/>
          </a:xfrm>
          <a:prstGeom prst="rect">
            <a:avLst/>
          </a:prstGeom>
        </p:spPr>
        <p:txBody>
          <a:bodyPr anchor="t" rtlCol="false" lIns="0" tIns="90085" rIns="0" bIns="0"/>
          <a:lstStyle/>
          <a:p>
            <a:pPr algn="l" lvl="0">
              <a:lnSpc>
                <a:spcPct val="84660"/>
              </a:lnSpc>
            </a:pPr>
            <a:r>
              <a:rPr lang="en" sz="3733" b="false" i="false" u="none" strike="noStrike">
                <a:solidFill>
                  <a:srgbClr val="0D3B66"/>
                </a:solidFill>
                <a:latin typeface="Pretendard Bold"/>
              </a:rPr>
              <a:t>LOGO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762500" y="7734300"/>
            <a:ext cx="3162300" cy="1104900"/>
          </a:xfrm>
          <a:prstGeom prst="rect">
            <a:avLst/>
          </a:prstGeom>
        </p:spPr>
        <p:txBody>
          <a:bodyPr anchor="t" rtlCol="false" lIns="0" tIns="90085" rIns="0" bIns="0"/>
          <a:lstStyle/>
          <a:p>
            <a:pPr algn="l" lvl="0">
              <a:lnSpc>
                <a:spcPct val="84660"/>
              </a:lnSpc>
            </a:pPr>
            <a:r>
              <a:rPr lang="ko-KR" sz="3733" b="false" i="false" u="none" strike="noStrike">
                <a:solidFill>
                  <a:srgbClr val="0D3B66"/>
                </a:solidFill>
                <a:ea typeface="Pretendard Regular"/>
              </a:rPr>
              <a:t>팀</a:t>
            </a:r>
            <a:r>
              <a:rPr lang="en-US" sz="3733" b="false" i="false" u="none" strike="noStrike">
                <a:solidFill>
                  <a:srgbClr val="0D3B66"/>
                </a:solidFill>
                <a:latin typeface="Pretendard Regular"/>
              </a:rPr>
              <a:t> &amp; </a:t>
            </a:r>
            <a:r>
              <a:rPr lang="ko-KR" sz="3733" b="false" i="false" u="none" strike="noStrike">
                <a:solidFill>
                  <a:srgbClr val="0D3B66"/>
                </a:solidFill>
                <a:ea typeface="Pretendard Regular"/>
              </a:rPr>
              <a:t>앱</a:t>
            </a:r>
            <a:r>
              <a:rPr lang="en-US" sz="3733" b="false" i="false" u="none" strike="noStrike">
                <a:solidFill>
                  <a:srgbClr val="0D3B66"/>
                </a:solidFill>
                <a:latin typeface="Pretendard Regular"/>
              </a:rPr>
              <a:t> </a:t>
            </a:r>
            <a:r>
              <a:rPr lang="ko-KR" sz="3733" b="false" i="false" u="none" strike="noStrike">
                <a:solidFill>
                  <a:srgbClr val="0D3B66"/>
                </a:solidFill>
                <a:ea typeface="Pretendard Regular"/>
              </a:rPr>
              <a:t>로고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41500" y="9690100"/>
            <a:ext cx="2006600" cy="660400"/>
          </a:xfrm>
          <a:prstGeom prst="rect">
            <a:avLst/>
          </a:prstGeom>
        </p:spPr>
        <p:txBody>
          <a:bodyPr anchor="t" rtlCol="false" lIns="0" tIns="90085" rIns="0" bIns="0"/>
          <a:lstStyle/>
          <a:p>
            <a:pPr algn="l" lvl="0">
              <a:lnSpc>
                <a:spcPct val="84660"/>
              </a:lnSpc>
            </a:pPr>
            <a:r>
              <a:rPr lang="ko-KR" sz="3733" b="false" i="false" u="none" strike="noStrike">
                <a:solidFill>
                  <a:srgbClr val="0D3B66"/>
                </a:solidFill>
                <a:ea typeface="Pretendard Bold"/>
              </a:rPr>
              <a:t>주요</a:t>
            </a:r>
            <a:r>
              <a:rPr lang="en-US" sz="3733" b="false" i="false" u="none" strike="noStrike">
                <a:solidFill>
                  <a:srgbClr val="0D3B66"/>
                </a:solidFill>
                <a:latin typeface="Pretendard Bold"/>
              </a:rPr>
              <a:t> </a:t>
            </a:r>
            <a:r>
              <a:rPr lang="ko-KR" sz="3733" b="false" i="false" u="none" strike="noStrike">
                <a:solidFill>
                  <a:srgbClr val="0D3B66"/>
                </a:solidFill>
                <a:ea typeface="Pretendard Bold"/>
              </a:rPr>
              <a:t>모듈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762500" y="9690100"/>
            <a:ext cx="3162300" cy="1104900"/>
          </a:xfrm>
          <a:prstGeom prst="rect">
            <a:avLst/>
          </a:prstGeom>
        </p:spPr>
        <p:txBody>
          <a:bodyPr anchor="t" rtlCol="false" lIns="0" tIns="90085" rIns="0" bIns="0"/>
          <a:lstStyle/>
          <a:p>
            <a:pPr algn="l" lvl="0">
              <a:lnSpc>
                <a:spcPct val="84660"/>
              </a:lnSpc>
            </a:pPr>
            <a:r>
              <a:rPr lang="en-US" sz="3733" b="false" i="false" u="none" strike="noStrike">
                <a:solidFill>
                  <a:srgbClr val="0D3B66"/>
                </a:solidFill>
                <a:latin typeface="Pretendard Regular"/>
              </a:rPr>
              <a:t>4</a:t>
            </a:r>
            <a:r>
              <a:rPr lang="ko-KR" sz="3733" b="false" i="false" u="none" strike="noStrike">
                <a:solidFill>
                  <a:srgbClr val="0D3B66"/>
                </a:solidFill>
                <a:ea typeface="Pretendard Regular"/>
              </a:rPr>
              <a:t>가지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41400" y="11633200"/>
            <a:ext cx="3314700" cy="660400"/>
          </a:xfrm>
          <a:prstGeom prst="rect">
            <a:avLst/>
          </a:prstGeom>
        </p:spPr>
        <p:txBody>
          <a:bodyPr anchor="t" rtlCol="false" lIns="0" tIns="90085" rIns="0" bIns="0"/>
          <a:lstStyle/>
          <a:p>
            <a:pPr algn="l" lvl="0">
              <a:lnSpc>
                <a:spcPct val="84660"/>
              </a:lnSpc>
            </a:pPr>
            <a:r>
              <a:rPr lang="ko-KR" sz="3733" b="false" i="false" u="none" strike="noStrike">
                <a:solidFill>
                  <a:srgbClr val="0D3B66"/>
                </a:solidFill>
                <a:ea typeface="Pretendard Bold"/>
              </a:rPr>
              <a:t>시스템</a:t>
            </a:r>
            <a:r>
              <a:rPr lang="en-US" sz="3733" b="false" i="false" u="none" strike="noStrike">
                <a:solidFill>
                  <a:srgbClr val="0D3B66"/>
                </a:solidFill>
                <a:latin typeface="Pretendard Bold"/>
              </a:rPr>
              <a:t> </a:t>
            </a:r>
            <a:r>
              <a:rPr lang="ko-KR" sz="3733" b="false" i="false" u="none" strike="noStrike">
                <a:solidFill>
                  <a:srgbClr val="0D3B66"/>
                </a:solidFill>
                <a:ea typeface="Pretendard Bold"/>
              </a:rPr>
              <a:t>아키텍처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724400" y="11633200"/>
            <a:ext cx="4318000" cy="1104900"/>
          </a:xfrm>
          <a:prstGeom prst="rect">
            <a:avLst/>
          </a:prstGeom>
        </p:spPr>
        <p:txBody>
          <a:bodyPr anchor="t" rtlCol="false" lIns="0" tIns="90085" rIns="0" bIns="0"/>
          <a:lstStyle/>
          <a:p>
            <a:pPr algn="l" lvl="0">
              <a:lnSpc>
                <a:spcPct val="84660"/>
              </a:lnSpc>
            </a:pPr>
            <a:r>
              <a:rPr lang="en" sz="3733" b="false" i="false" u="none" strike="noStrike">
                <a:solidFill>
                  <a:srgbClr val="0D3B66"/>
                </a:solidFill>
                <a:ea typeface="Pretendard Regular"/>
              </a:rPr>
              <a:t>구조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512800" y="7734300"/>
            <a:ext cx="1651000" cy="1104900"/>
          </a:xfrm>
          <a:prstGeom prst="rect">
            <a:avLst/>
          </a:prstGeom>
        </p:spPr>
        <p:txBody>
          <a:bodyPr anchor="t" rtlCol="false" lIns="0" tIns="90085" rIns="0" bIns="0"/>
          <a:lstStyle/>
          <a:p>
            <a:pPr algn="l" lvl="0">
              <a:lnSpc>
                <a:spcPct val="84660"/>
              </a:lnSpc>
            </a:pPr>
            <a:r>
              <a:rPr lang="en" sz="3733" b="false" i="false" u="none" strike="noStrike">
                <a:solidFill>
                  <a:srgbClr val="0D3B66"/>
                </a:solidFill>
                <a:ea typeface="Pretendard Bold"/>
              </a:rPr>
              <a:t>개요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065500" y="7734300"/>
            <a:ext cx="4584700" cy="660400"/>
          </a:xfrm>
          <a:prstGeom prst="rect">
            <a:avLst/>
          </a:prstGeom>
        </p:spPr>
        <p:txBody>
          <a:bodyPr anchor="t" rtlCol="false" lIns="0" tIns="90085" rIns="0" bIns="0"/>
          <a:lstStyle/>
          <a:p>
            <a:pPr algn="l" lvl="0">
              <a:lnSpc>
                <a:spcPct val="84660"/>
              </a:lnSpc>
            </a:pPr>
            <a:r>
              <a:rPr lang="en-US" sz="3733" b="false" i="false" u="none" strike="noStrike">
                <a:solidFill>
                  <a:srgbClr val="0D3B66"/>
                </a:solidFill>
                <a:latin typeface="Pretendard Regular"/>
              </a:rPr>
              <a:t>ZARIIT</a:t>
            </a:r>
            <a:r>
              <a:rPr lang="ko-KR" sz="3733" b="false" i="false" u="none" strike="noStrike">
                <a:solidFill>
                  <a:srgbClr val="0D3B66"/>
                </a:solidFill>
                <a:ea typeface="Pretendard Regular"/>
              </a:rPr>
              <a:t>이</a:t>
            </a:r>
            <a:r>
              <a:rPr lang="en-US" sz="3733" b="false" i="false" u="none" strike="noStrike">
                <a:solidFill>
                  <a:srgbClr val="0D3B66"/>
                </a:solidFill>
                <a:latin typeface="Pretendard Regular"/>
              </a:rPr>
              <a:t> </a:t>
            </a:r>
            <a:r>
              <a:rPr lang="ko-KR" sz="3733" b="false" i="false" u="none" strike="noStrike">
                <a:solidFill>
                  <a:srgbClr val="0D3B66"/>
                </a:solidFill>
                <a:ea typeface="Pretendard Regular"/>
              </a:rPr>
              <a:t>필요한</a:t>
            </a:r>
            <a:r>
              <a:rPr lang="en-US" sz="3733" b="false" i="false" u="none" strike="noStrike">
                <a:solidFill>
                  <a:srgbClr val="0D3B66"/>
                </a:solidFill>
                <a:latin typeface="Pretendard Regular"/>
              </a:rPr>
              <a:t> </a:t>
            </a:r>
            <a:r>
              <a:rPr lang="ko-KR" sz="3733" b="false" i="false" u="none" strike="noStrike">
                <a:solidFill>
                  <a:srgbClr val="0D3B66"/>
                </a:solidFill>
                <a:ea typeface="Pretendard Regular"/>
              </a:rPr>
              <a:t>이유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195300" y="9690100"/>
            <a:ext cx="2387600" cy="660400"/>
          </a:xfrm>
          <a:prstGeom prst="rect">
            <a:avLst/>
          </a:prstGeom>
        </p:spPr>
        <p:txBody>
          <a:bodyPr anchor="t" rtlCol="false" lIns="0" tIns="90085" rIns="0" bIns="0"/>
          <a:lstStyle/>
          <a:p>
            <a:pPr algn="l" lvl="0">
              <a:lnSpc>
                <a:spcPct val="84660"/>
              </a:lnSpc>
            </a:pPr>
            <a:r>
              <a:rPr lang="en" sz="3733" b="false" i="false" u="none" strike="noStrike">
                <a:solidFill>
                  <a:srgbClr val="0D3B66"/>
                </a:solidFill>
                <a:ea typeface="Pretendard Bold"/>
              </a:rPr>
              <a:t>요구사항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6065500" y="9690100"/>
            <a:ext cx="5765800" cy="1104900"/>
          </a:xfrm>
          <a:prstGeom prst="rect">
            <a:avLst/>
          </a:prstGeom>
        </p:spPr>
        <p:txBody>
          <a:bodyPr anchor="t" rtlCol="false" lIns="0" tIns="90085" rIns="0" bIns="0"/>
          <a:lstStyle/>
          <a:p>
            <a:pPr algn="l" lvl="0">
              <a:lnSpc>
                <a:spcPct val="84660"/>
              </a:lnSpc>
            </a:pPr>
            <a:r>
              <a:rPr lang="ko-KR" sz="3733" b="false" i="false" u="none" strike="noStrike">
                <a:solidFill>
                  <a:srgbClr val="0D3B66"/>
                </a:solidFill>
                <a:ea typeface="Pretendard Regular"/>
              </a:rPr>
              <a:t>기능</a:t>
            </a:r>
            <a:r>
              <a:rPr lang="en-US" sz="3733" b="false" i="false" u="none" strike="noStrike">
                <a:solidFill>
                  <a:srgbClr val="0D3B66"/>
                </a:solidFill>
                <a:latin typeface="Pretendard Regular"/>
              </a:rPr>
              <a:t> &amp; </a:t>
            </a:r>
            <a:r>
              <a:rPr lang="ko-KR" sz="3733" b="false" i="false" u="none" strike="noStrike">
                <a:solidFill>
                  <a:srgbClr val="0D3B66"/>
                </a:solidFill>
                <a:ea typeface="Pretendard Regular"/>
              </a:rPr>
              <a:t>요구사항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258800" y="11633200"/>
            <a:ext cx="2209800" cy="660400"/>
          </a:xfrm>
          <a:prstGeom prst="rect">
            <a:avLst/>
          </a:prstGeom>
        </p:spPr>
        <p:txBody>
          <a:bodyPr anchor="t" rtlCol="false" lIns="0" tIns="90085" rIns="0" bIns="0"/>
          <a:lstStyle/>
          <a:p>
            <a:pPr algn="l" lvl="0">
              <a:lnSpc>
                <a:spcPct val="84660"/>
              </a:lnSpc>
            </a:pPr>
            <a:r>
              <a:rPr lang="en" sz="3733" b="false" i="false" u="none" strike="noStrike">
                <a:solidFill>
                  <a:srgbClr val="0D3B66"/>
                </a:solidFill>
                <a:ea typeface="Pretendard Bold"/>
              </a:rPr>
              <a:t>마무리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6065500" y="11633200"/>
            <a:ext cx="5219700" cy="1104900"/>
          </a:xfrm>
          <a:prstGeom prst="rect">
            <a:avLst/>
          </a:prstGeom>
        </p:spPr>
        <p:txBody>
          <a:bodyPr anchor="t" rtlCol="false" lIns="0" tIns="90085" rIns="0" bIns="0"/>
          <a:lstStyle/>
          <a:p>
            <a:pPr algn="l" lvl="0">
              <a:lnSpc>
                <a:spcPct val="84660"/>
              </a:lnSpc>
            </a:pPr>
            <a:r>
              <a:rPr lang="ko-KR" sz="3733" b="false" i="false" u="none" strike="noStrike">
                <a:solidFill>
                  <a:srgbClr val="0D3B66"/>
                </a:solidFill>
                <a:ea typeface="Pretendard Regular"/>
              </a:rPr>
              <a:t>끝을</a:t>
            </a:r>
            <a:r>
              <a:rPr lang="en-US" sz="3733" b="false" i="false" u="none" strike="noStrike">
                <a:solidFill>
                  <a:srgbClr val="0D3B66"/>
                </a:solidFill>
                <a:latin typeface="Pretendard Regular"/>
              </a:rPr>
              <a:t> </a:t>
            </a:r>
            <a:r>
              <a:rPr lang="ko-KR" sz="3733" b="false" i="false" u="none" strike="noStrike">
                <a:solidFill>
                  <a:srgbClr val="0D3B66"/>
                </a:solidFill>
                <a:ea typeface="Pretendard Regular"/>
              </a:rPr>
              <a:t>맺으며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9E9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5400" y="11531600"/>
            <a:ext cx="1955800" cy="38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2288500" y="5969000"/>
            <a:ext cx="1955800" cy="381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39800" y="2108200"/>
            <a:ext cx="5435600" cy="2184400"/>
          </a:xfrm>
          <a:prstGeom prst="rect">
            <a:avLst/>
          </a:prstGeom>
        </p:spPr>
        <p:txBody>
          <a:bodyPr anchor="t" rtlCol="false" lIns="0" tIns="296987" rIns="0" bIns="0"/>
          <a:lstStyle/>
          <a:p>
            <a:pPr algn="l" lvl="0">
              <a:lnSpc>
                <a:spcPct val="84660"/>
              </a:lnSpc>
            </a:pPr>
            <a:r>
              <a:rPr lang="en" sz="12307" b="false" i="false" u="none" strike="noStrike">
                <a:solidFill>
                  <a:srgbClr val="0D3B66"/>
                </a:solidFill>
                <a:latin typeface="Pretendard Bold"/>
              </a:rPr>
              <a:t>LOGO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918200" y="3200400"/>
            <a:ext cx="3314700" cy="673100"/>
          </a:xfrm>
          <a:prstGeom prst="rect">
            <a:avLst/>
          </a:prstGeom>
        </p:spPr>
        <p:txBody>
          <a:bodyPr anchor="t" rtlCol="false" lIns="0" tIns="90924" rIns="0" bIns="0"/>
          <a:lstStyle/>
          <a:p>
            <a:pPr algn="l" lvl="0">
              <a:lnSpc>
                <a:spcPct val="84660"/>
              </a:lnSpc>
            </a:pPr>
            <a:r>
              <a:rPr lang="ko-KR" sz="3768" b="false" i="false" u="none" strike="noStrike">
                <a:solidFill>
                  <a:srgbClr val="0D3B66"/>
                </a:solidFill>
                <a:ea typeface="Pretendard SemiBold"/>
              </a:rPr>
              <a:t>팀</a:t>
            </a:r>
            <a:r>
              <a:rPr lang="en-US" sz="3768" b="false" i="false" u="none" strike="noStrike">
                <a:solidFill>
                  <a:srgbClr val="0D3B66"/>
                </a:solidFill>
                <a:latin typeface="Pretendard SemiBold"/>
              </a:rPr>
              <a:t> &amp; </a:t>
            </a:r>
            <a:r>
              <a:rPr lang="ko-KR" sz="3768" b="false" i="false" u="none" strike="noStrike">
                <a:solidFill>
                  <a:srgbClr val="0D3B66"/>
                </a:solidFill>
                <a:ea typeface="Pretendard SemiBold"/>
              </a:rPr>
              <a:t>앱</a:t>
            </a:r>
            <a:r>
              <a:rPr lang="en-US" sz="3768" b="false" i="false" u="none" strike="noStrike">
                <a:solidFill>
                  <a:srgbClr val="0D3B66"/>
                </a:solidFill>
                <a:latin typeface="Pretendard SemiBold"/>
              </a:rPr>
              <a:t> </a:t>
            </a:r>
            <a:r>
              <a:rPr lang="ko-KR" sz="3768" b="false" i="false" u="none" strike="noStrike">
                <a:solidFill>
                  <a:srgbClr val="0D3B66"/>
                </a:solidFill>
                <a:ea typeface="Pretendard SemiBold"/>
              </a:rPr>
              <a:t>로고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20800" y="10769600"/>
            <a:ext cx="10096500" cy="1562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팀의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모토인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Oneself, Make it, Grow up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의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앞글자를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따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만든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팀명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.
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스스로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성장하고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직접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만들어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나간다는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의미이며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개인의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주도성과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도전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정신을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바탕으로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함께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발전해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나가는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팀의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목표와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가치관을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상징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890500" y="5461000"/>
            <a:ext cx="9982200" cy="10414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16199"/>
              </a:lnSpc>
            </a:pP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지하철과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관련된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서비스임을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시각적으로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즉시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전달하며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미니멀한</a:t>
            </a:r>
          </a:p>
          <a:p>
            <a:pPr algn="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 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인상으로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모바일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앱에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어울리는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디자인으로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 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브랜드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정체성을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전달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9800" y="723900"/>
            <a:ext cx="3898900" cy="711200"/>
          </a:xfrm>
          <a:prstGeom prst="rect">
            <a:avLst/>
          </a:prstGeom>
        </p:spPr>
        <p:txBody>
          <a:bodyPr anchor="t" rtlCol="false" lIns="0" tIns="57912" rIns="0" bIns="0"/>
          <a:lstStyle/>
          <a:p>
            <a:pPr algn="l" lvl="0">
              <a:lnSpc>
                <a:spcPct val="84660"/>
              </a:lnSpc>
            </a:pPr>
            <a:r>
              <a:rPr lang="en-US" sz="2400" b="false" i="false" u="none" strike="noStrike">
                <a:solidFill>
                  <a:srgbClr val="0D3B66"/>
                </a:solidFill>
                <a:latin typeface="Poppins SemiBold"/>
              </a:rPr>
              <a:t>[   </a:t>
            </a:r>
            <a:r>
              <a:rPr lang="ko-KR" sz="2400" b="false" i="false" u="none" strike="noStrike">
                <a:solidFill>
                  <a:srgbClr val="0D3B66"/>
                </a:solidFill>
                <a:ea typeface="Poppins SemiBold"/>
              </a:rPr>
              <a:t>한양여대</a:t>
            </a:r>
            <a:r>
              <a:rPr lang="en-US" sz="2400" b="false" i="false" u="none" strike="noStrike">
                <a:solidFill>
                  <a:srgbClr val="0D3B66"/>
                </a:solidFill>
                <a:latin typeface="Poppins SemiBold"/>
              </a:rPr>
              <a:t> </a:t>
            </a:r>
            <a:r>
              <a:rPr lang="ko-KR" sz="2400" b="false" i="false" u="none" strike="noStrike">
                <a:solidFill>
                  <a:srgbClr val="0D3B66"/>
                </a:solidFill>
                <a:ea typeface="Poppins SemiBold"/>
              </a:rPr>
              <a:t>빅데이터과</a:t>
            </a:r>
            <a:r>
              <a:rPr lang="en-US" sz="2400" b="false" i="false" u="none" strike="noStrike">
                <a:solidFill>
                  <a:srgbClr val="0D3B66"/>
                </a:solidFill>
                <a:latin typeface="Poppins SemiBold"/>
              </a:rPr>
              <a:t>   ]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42600" y="723900"/>
            <a:ext cx="3086100" cy="520700"/>
          </a:xfrm>
          <a:prstGeom prst="rect">
            <a:avLst/>
          </a:prstGeom>
        </p:spPr>
        <p:txBody>
          <a:bodyPr anchor="t" rtlCol="false" lIns="0" tIns="57912" rIns="0" bIns="0"/>
          <a:lstStyle/>
          <a:p>
            <a:pPr algn="ctr" lvl="0">
              <a:lnSpc>
                <a:spcPct val="84660"/>
              </a:lnSpc>
            </a:pPr>
            <a:r>
              <a:rPr lang="en" sz="2400" b="false" i="false" u="none" strike="noStrike">
                <a:solidFill>
                  <a:srgbClr val="0D3B66"/>
                </a:solidFill>
                <a:latin typeface="Poppins SemiBold"/>
              </a:rPr>
              <a:t>[   2025.11   ]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408900" y="723900"/>
            <a:ext cx="3086100" cy="711200"/>
          </a:xfrm>
          <a:prstGeom prst="rect">
            <a:avLst/>
          </a:prstGeom>
        </p:spPr>
        <p:txBody>
          <a:bodyPr anchor="t" rtlCol="false" lIns="0" tIns="57912" rIns="0" bIns="0"/>
          <a:lstStyle/>
          <a:p>
            <a:pPr algn="r" lvl="0">
              <a:lnSpc>
                <a:spcPct val="84660"/>
              </a:lnSpc>
            </a:pPr>
            <a:r>
              <a:rPr lang="en-US" sz="2400" b="false" i="false" u="none" strike="noStrike">
                <a:solidFill>
                  <a:srgbClr val="0D3B66"/>
                </a:solidFill>
                <a:latin typeface="Poppins SemiBold"/>
              </a:rPr>
              <a:t>  [   </a:t>
            </a:r>
            <a:r>
              <a:rPr lang="ko-KR" sz="2400" b="false" i="false" u="none" strike="noStrike">
                <a:solidFill>
                  <a:srgbClr val="0D3B66"/>
                </a:solidFill>
                <a:ea typeface="Poppins SemiBold"/>
              </a:rPr>
              <a:t>팀</a:t>
            </a:r>
            <a:r>
              <a:rPr lang="en-US" sz="2400" b="false" i="false" u="none" strike="noStrike">
                <a:solidFill>
                  <a:srgbClr val="0D3B66"/>
                </a:solidFill>
                <a:latin typeface="Poppins SemiBold"/>
              </a:rPr>
              <a:t> OMG   ]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4292600"/>
            <a:ext cx="9677400" cy="6172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122400" y="7391400"/>
            <a:ext cx="8496300" cy="5270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0D3B66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58800" y="6553200"/>
            <a:ext cx="11988800" cy="5372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8072100" y="6934200"/>
            <a:ext cx="965200" cy="812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442200" y="8661400"/>
            <a:ext cx="11442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890500" y="2819400"/>
            <a:ext cx="546100" cy="546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890500" y="8978900"/>
            <a:ext cx="546100" cy="5461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58900" y="4775200"/>
            <a:ext cx="11544300" cy="1574800"/>
          </a:xfrm>
          <a:prstGeom prst="rect">
            <a:avLst/>
          </a:prstGeom>
        </p:spPr>
        <p:txBody>
          <a:bodyPr anchor="t" rtlCol="false" lIns="0" tIns="213337" rIns="0" bIns="0"/>
          <a:lstStyle/>
          <a:p>
            <a:pPr algn="l" lvl="0">
              <a:lnSpc>
                <a:spcPct val="84660"/>
              </a:lnSpc>
            </a:pPr>
            <a:r>
              <a:rPr lang="en-US" sz="8841" b="false" i="false" u="none" strike="noStrike">
                <a:solidFill>
                  <a:srgbClr val="E9E9DF"/>
                </a:solidFill>
                <a:latin typeface="Pretendard Bold"/>
              </a:rPr>
              <a:t>ZARIIT</a:t>
            </a:r>
            <a:r>
              <a:rPr lang="ko-KR" sz="8841" b="false" i="false" u="none" strike="noStrike">
                <a:solidFill>
                  <a:srgbClr val="E9E9DF"/>
                </a:solidFill>
                <a:ea typeface="Pretendard Bold"/>
              </a:rPr>
              <a:t>이</a:t>
            </a:r>
            <a:r>
              <a:rPr lang="en-US" sz="8841" b="false" i="false" u="none" strike="noStrike">
                <a:solidFill>
                  <a:srgbClr val="E9E9DF"/>
                </a:solidFill>
                <a:latin typeface="Pretendard Bold"/>
              </a:rPr>
              <a:t> </a:t>
            </a:r>
            <a:r>
              <a:rPr lang="ko-KR" sz="8841" b="false" i="false" u="none" strike="noStrike">
                <a:solidFill>
                  <a:srgbClr val="E9E9DF"/>
                </a:solidFill>
                <a:ea typeface="Pretendard Bold"/>
              </a:rPr>
              <a:t>필요한</a:t>
            </a:r>
            <a:r>
              <a:rPr lang="en-US" sz="8841" b="false" i="false" u="none" strike="noStrike">
                <a:solidFill>
                  <a:srgbClr val="E9E9DF"/>
                </a:solidFill>
                <a:latin typeface="Pretendard Bold"/>
              </a:rPr>
              <a:t> </a:t>
            </a:r>
            <a:r>
              <a:rPr lang="ko-KR" sz="8841" b="false" i="false" u="none" strike="noStrike">
                <a:solidFill>
                  <a:srgbClr val="E9E9DF"/>
                </a:solidFill>
                <a:ea typeface="Pretendard Bold"/>
              </a:rPr>
              <a:t>이유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033500" y="3721100"/>
            <a:ext cx="8089900" cy="2374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서울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지하철은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출퇴근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시간에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혼잡이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심해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좌석을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구하기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어렵고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,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언제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자리가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빌지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알기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힘든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불편함이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존재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.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또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하차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시점을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알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수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없어서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서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있는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승객들이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자리를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확보하기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어려운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문제도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있음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033500" y="2743200"/>
            <a:ext cx="4203700" cy="711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00" b="false" i="false" u="none" strike="noStrike">
                <a:solidFill>
                  <a:srgbClr val="E5E5D7"/>
                </a:solidFill>
                <a:ea typeface="Pretendard ExtraBold"/>
              </a:rPr>
              <a:t>개요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734800" y="10287000"/>
            <a:ext cx="101600" cy="406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258" b="false" i="false" u="none" strike="noStrike">
                <a:solidFill>
                  <a:srgbClr val="FFFDFB"/>
                </a:solidFill>
                <a:latin typeface="Pretendard Regular"/>
              </a:rPr>
              <a:t/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033500" y="8915400"/>
            <a:ext cx="4267200" cy="711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000" b="false" i="false" u="none" strike="noStrike">
                <a:solidFill>
                  <a:srgbClr val="FFFDFB"/>
                </a:solidFill>
                <a:ea typeface="Pretendard ExtraBold"/>
              </a:rPr>
              <a:t>필요성</a:t>
            </a:r>
            <a:r>
              <a:rPr lang="en-US" sz="4000" b="false" i="false" u="none" strike="noStrike">
                <a:solidFill>
                  <a:srgbClr val="FFFDFB"/>
                </a:solidFill>
                <a:latin typeface="Pretendard ExtraBold"/>
              </a:rPr>
              <a:t> </a:t>
            </a:r>
            <a:r>
              <a:rPr lang="ko-KR" sz="4000" b="false" i="false" u="none" strike="noStrike">
                <a:solidFill>
                  <a:srgbClr val="FFFDFB"/>
                </a:solidFill>
                <a:ea typeface="Pretendard ExtraBold"/>
              </a:rPr>
              <a:t>및</a:t>
            </a:r>
            <a:r>
              <a:rPr lang="en-US" sz="4000" b="false" i="false" u="none" strike="noStrike">
                <a:solidFill>
                  <a:srgbClr val="FFFDFB"/>
                </a:solidFill>
                <a:latin typeface="Pretendard ExtraBold"/>
              </a:rPr>
              <a:t> </a:t>
            </a:r>
            <a:r>
              <a:rPr lang="ko-KR" sz="4000" b="false" i="false" u="none" strike="noStrike">
                <a:solidFill>
                  <a:srgbClr val="FFFDFB"/>
                </a:solidFill>
                <a:ea typeface="Pretendard ExtraBold"/>
              </a:rPr>
              <a:t>목적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9800" y="723900"/>
            <a:ext cx="3898900" cy="711200"/>
          </a:xfrm>
          <a:prstGeom prst="rect">
            <a:avLst/>
          </a:prstGeom>
        </p:spPr>
        <p:txBody>
          <a:bodyPr anchor="t" rtlCol="false" lIns="0" tIns="57912" rIns="0" bIns="0"/>
          <a:lstStyle/>
          <a:p>
            <a:pPr algn="l" lvl="0">
              <a:lnSpc>
                <a:spcPct val="84660"/>
              </a:lnSpc>
            </a:pPr>
            <a:r>
              <a:rPr lang="en-US" sz="2400" b="false" i="false" u="none" strike="noStrike">
                <a:solidFill>
                  <a:srgbClr val="DEDED4"/>
                </a:solidFill>
                <a:latin typeface="Poppins SemiBold"/>
              </a:rPr>
              <a:t>[   </a:t>
            </a:r>
            <a:r>
              <a:rPr lang="ko-KR" sz="2400" b="false" i="false" u="none" strike="noStrike">
                <a:solidFill>
                  <a:srgbClr val="DEDED4"/>
                </a:solidFill>
                <a:ea typeface="Poppins SemiBold"/>
              </a:rPr>
              <a:t>한양여대</a:t>
            </a:r>
            <a:r>
              <a:rPr lang="en-US" sz="2400" b="false" i="false" u="none" strike="noStrike">
                <a:solidFill>
                  <a:srgbClr val="DEDED4"/>
                </a:solidFill>
                <a:latin typeface="Poppins SemiBold"/>
              </a:rPr>
              <a:t> </a:t>
            </a:r>
            <a:r>
              <a:rPr lang="ko-KR" sz="2400" b="false" i="false" u="none" strike="noStrike">
                <a:solidFill>
                  <a:srgbClr val="DEDED4"/>
                </a:solidFill>
                <a:ea typeface="Poppins SemiBold"/>
              </a:rPr>
              <a:t>빅데이터과</a:t>
            </a:r>
            <a:r>
              <a:rPr lang="en-US" sz="2400" b="false" i="false" u="none" strike="noStrike">
                <a:solidFill>
                  <a:srgbClr val="DEDED4"/>
                </a:solidFill>
                <a:latin typeface="Poppins SemiBold"/>
              </a:rPr>
              <a:t>   ]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42600" y="723900"/>
            <a:ext cx="3086100" cy="520700"/>
          </a:xfrm>
          <a:prstGeom prst="rect">
            <a:avLst/>
          </a:prstGeom>
        </p:spPr>
        <p:txBody>
          <a:bodyPr anchor="t" rtlCol="false" lIns="0" tIns="57912" rIns="0" bIns="0"/>
          <a:lstStyle/>
          <a:p>
            <a:pPr algn="ctr" lvl="0">
              <a:lnSpc>
                <a:spcPct val="84660"/>
              </a:lnSpc>
            </a:pPr>
            <a:r>
              <a:rPr lang="en" sz="2400" b="false" i="false" u="none" strike="noStrike">
                <a:solidFill>
                  <a:srgbClr val="DEDED4"/>
                </a:solidFill>
                <a:latin typeface="Poppins SemiBold"/>
              </a:rPr>
              <a:t>[   2025.11   ]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408900" y="723900"/>
            <a:ext cx="3086100" cy="711200"/>
          </a:xfrm>
          <a:prstGeom prst="rect">
            <a:avLst/>
          </a:prstGeom>
        </p:spPr>
        <p:txBody>
          <a:bodyPr anchor="t" rtlCol="false" lIns="0" tIns="57912" rIns="0" bIns="0"/>
          <a:lstStyle/>
          <a:p>
            <a:pPr algn="r" lvl="0">
              <a:lnSpc>
                <a:spcPct val="84660"/>
              </a:lnSpc>
            </a:pPr>
            <a:r>
              <a:rPr lang="en-US" sz="2400" b="false" i="false" u="none" strike="noStrike">
                <a:solidFill>
                  <a:srgbClr val="DEDED4"/>
                </a:solidFill>
                <a:latin typeface="Poppins SemiBold"/>
              </a:rPr>
              <a:t>  [   </a:t>
            </a:r>
            <a:r>
              <a:rPr lang="ko-KR" sz="2400" b="false" i="false" u="none" strike="noStrike">
                <a:solidFill>
                  <a:srgbClr val="DEDED4"/>
                </a:solidFill>
                <a:ea typeface="Poppins SemiBold"/>
              </a:rPr>
              <a:t>팀</a:t>
            </a:r>
            <a:r>
              <a:rPr lang="en-US" sz="2400" b="false" i="false" u="none" strike="noStrike">
                <a:solidFill>
                  <a:srgbClr val="DEDED4"/>
                </a:solidFill>
                <a:latin typeface="Poppins SemiBold"/>
              </a:rPr>
              <a:t> OMG   ]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109700" y="9994900"/>
            <a:ext cx="8089900" cy="1181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이를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개선하기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위해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,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혼잡도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분석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및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좌석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정보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공유가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가능한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앱이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E5E5D7"/>
                </a:solidFill>
                <a:ea typeface="Pretendard Regular"/>
              </a:rPr>
              <a:t>필요</a:t>
            </a:r>
            <a:r>
              <a:rPr lang="en-US" sz="3333" b="false" i="false" u="none" strike="noStrike">
                <a:solidFill>
                  <a:srgbClr val="E5E5D7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9E9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686800" y="-2590800"/>
            <a:ext cx="7315200" cy="22758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6200000">
            <a:off x="1612900" y="5626100"/>
            <a:ext cx="7315200" cy="13893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6200000">
            <a:off x="15900400" y="-2540000"/>
            <a:ext cx="7315200" cy="15074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822700" y="10604500"/>
            <a:ext cx="16510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4478000" y="10680700"/>
            <a:ext cx="16510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835400" y="6896100"/>
            <a:ext cx="1651000" cy="3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4478000" y="6870700"/>
            <a:ext cx="1651000" cy="381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232400" y="10566400"/>
            <a:ext cx="6705600" cy="1041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탑승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/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하차역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입력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후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잔여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정차역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수를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계산하여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색상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변화로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시각화하여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내리기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전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울림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32400" y="9652000"/>
            <a:ext cx="2908300" cy="762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278" b="false" i="false" u="none" strike="noStrike">
                <a:solidFill>
                  <a:srgbClr val="0D3B66"/>
                </a:solidFill>
                <a:ea typeface="Pretendard ExtraBold"/>
              </a:rPr>
              <a:t>하차</a:t>
            </a:r>
            <a:r>
              <a:rPr lang="en-US" sz="4278" b="false" i="false" u="none" strike="noStrike">
                <a:solidFill>
                  <a:srgbClr val="0D3B66"/>
                </a:solidFill>
                <a:latin typeface="Pretendard ExtraBold"/>
              </a:rPr>
              <a:t> </a:t>
            </a:r>
            <a:r>
              <a:rPr lang="ko-KR" sz="4278" b="false" i="false" u="none" strike="noStrike">
                <a:solidFill>
                  <a:srgbClr val="0D3B66"/>
                </a:solidFill>
                <a:ea typeface="Pretendard ExtraBold"/>
              </a:rPr>
              <a:t>알림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887700" y="10642600"/>
            <a:ext cx="6337300" cy="1041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칸별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혼잡도와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노선도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,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시간표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,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환승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서비스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개인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맞춤형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탑승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경로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제안과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기본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설정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887700" y="9728200"/>
            <a:ext cx="2908300" cy="762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278" b="false" i="false" u="none" strike="noStrike">
                <a:solidFill>
                  <a:srgbClr val="0D3B66"/>
                </a:solidFill>
                <a:ea typeface="Pretendard ExtraBold"/>
              </a:rPr>
              <a:t>기본</a:t>
            </a:r>
            <a:r>
              <a:rPr lang="en-US" sz="4278" b="false" i="false" u="none" strike="noStrike">
                <a:solidFill>
                  <a:srgbClr val="0D3B66"/>
                </a:solidFill>
                <a:latin typeface="Pretendard ExtraBold"/>
              </a:rPr>
              <a:t> </a:t>
            </a:r>
            <a:r>
              <a:rPr lang="ko-KR" sz="4278" b="false" i="false" u="none" strike="noStrike">
                <a:solidFill>
                  <a:srgbClr val="0D3B66"/>
                </a:solidFill>
                <a:ea typeface="Pretendard ExtraBold"/>
              </a:rPr>
              <a:t>서비스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232400" y="6845300"/>
            <a:ext cx="6553200" cy="1041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다른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승객들이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직관적으로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“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이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좌석이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언제쯤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비게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될지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”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를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파악할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수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있게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해줌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232400" y="5943600"/>
            <a:ext cx="2311400" cy="762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278" b="false" i="false" u="none" strike="noStrike">
                <a:solidFill>
                  <a:srgbClr val="0D3B66"/>
                </a:solidFill>
                <a:ea typeface="Pretendard ExtraBold"/>
              </a:rPr>
              <a:t>좌석</a:t>
            </a:r>
            <a:r>
              <a:rPr lang="en-US" sz="4278" b="false" i="false" u="none" strike="noStrike">
                <a:solidFill>
                  <a:srgbClr val="0D3B66"/>
                </a:solidFill>
                <a:latin typeface="Pretendard ExtraBold"/>
              </a:rPr>
              <a:t> </a:t>
            </a:r>
            <a:r>
              <a:rPr lang="ko-KR" sz="4278" b="false" i="false" u="none" strike="noStrike">
                <a:solidFill>
                  <a:srgbClr val="0D3B66"/>
                </a:solidFill>
                <a:ea typeface="Pretendard ExtraBold"/>
              </a:rPr>
              <a:t>공유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862300" y="6819900"/>
            <a:ext cx="7797800" cy="1041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공공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데이터를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활용해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출퇴근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시간대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혼잡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패턴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분석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.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덜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붐비는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 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칸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쾌적한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이용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유도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862300" y="5905500"/>
            <a:ext cx="2857500" cy="762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278" b="false" i="false" u="none" strike="noStrike">
                <a:solidFill>
                  <a:srgbClr val="0D3B66"/>
                </a:solidFill>
                <a:ea typeface="Pretendard ExtraBold"/>
              </a:rPr>
              <a:t>혼잡도</a:t>
            </a:r>
            <a:r>
              <a:rPr lang="en-US" sz="4278" b="false" i="false" u="none" strike="noStrike">
                <a:solidFill>
                  <a:srgbClr val="0D3B66"/>
                </a:solidFill>
                <a:latin typeface="Pretendard ExtraBold"/>
              </a:rPr>
              <a:t> </a:t>
            </a:r>
            <a:r>
              <a:rPr lang="ko-KR" sz="4278" b="false" i="false" u="none" strike="noStrike">
                <a:solidFill>
                  <a:srgbClr val="0D3B66"/>
                </a:solidFill>
                <a:ea typeface="Pretendard ExtraBold"/>
              </a:rPr>
              <a:t>분석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03400" y="2108200"/>
            <a:ext cx="20726400" cy="2184400"/>
          </a:xfrm>
          <a:prstGeom prst="rect">
            <a:avLst/>
          </a:prstGeom>
        </p:spPr>
        <p:txBody>
          <a:bodyPr anchor="t" rtlCol="false" lIns="0" tIns="296987" rIns="0" bIns="0"/>
          <a:lstStyle/>
          <a:p>
            <a:pPr algn="ctr" lvl="0">
              <a:lnSpc>
                <a:spcPct val="84660"/>
              </a:lnSpc>
            </a:pPr>
            <a:r>
              <a:rPr lang="en-US" sz="12307" b="false" i="false" u="none" strike="noStrike">
                <a:solidFill>
                  <a:srgbClr val="0D3B66"/>
                </a:solidFill>
                <a:latin typeface="Pretendard Bold"/>
              </a:rPr>
              <a:t>ZARIIT </a:t>
            </a:r>
            <a:r>
              <a:rPr lang="ko-KR" sz="12307" b="false" i="false" u="none" strike="noStrike">
                <a:solidFill>
                  <a:srgbClr val="0D3B66"/>
                </a:solidFill>
                <a:ea typeface="Pretendard Bold"/>
              </a:rPr>
              <a:t>주요</a:t>
            </a:r>
            <a:r>
              <a:rPr lang="en-US" sz="12307" b="false" i="false" u="none" strike="noStrike">
                <a:solidFill>
                  <a:srgbClr val="0D3B66"/>
                </a:solidFill>
                <a:latin typeface="Pretendard Bold"/>
              </a:rPr>
              <a:t> </a:t>
            </a:r>
            <a:r>
              <a:rPr lang="ko-KR" sz="12307" b="false" i="false" u="none" strike="noStrike">
                <a:solidFill>
                  <a:srgbClr val="0D3B66"/>
                </a:solidFill>
                <a:ea typeface="Pretendard Bold"/>
              </a:rPr>
              <a:t>모듈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9800" y="723900"/>
            <a:ext cx="3898900" cy="711200"/>
          </a:xfrm>
          <a:prstGeom prst="rect">
            <a:avLst/>
          </a:prstGeom>
        </p:spPr>
        <p:txBody>
          <a:bodyPr anchor="t" rtlCol="false" lIns="0" tIns="57912" rIns="0" bIns="0"/>
          <a:lstStyle/>
          <a:p>
            <a:pPr algn="l" lvl="0">
              <a:lnSpc>
                <a:spcPct val="84660"/>
              </a:lnSpc>
            </a:pPr>
            <a:r>
              <a:rPr lang="en-US" sz="2400" b="false" i="false" u="none" strike="noStrike">
                <a:solidFill>
                  <a:srgbClr val="0D3B66"/>
                </a:solidFill>
                <a:latin typeface="Poppins SemiBold"/>
              </a:rPr>
              <a:t>[   </a:t>
            </a:r>
            <a:r>
              <a:rPr lang="ko-KR" sz="2400" b="false" i="false" u="none" strike="noStrike">
                <a:solidFill>
                  <a:srgbClr val="0D3B66"/>
                </a:solidFill>
                <a:ea typeface="Poppins SemiBold"/>
              </a:rPr>
              <a:t>한양여대</a:t>
            </a:r>
            <a:r>
              <a:rPr lang="en-US" sz="2400" b="false" i="false" u="none" strike="noStrike">
                <a:solidFill>
                  <a:srgbClr val="0D3B66"/>
                </a:solidFill>
                <a:latin typeface="Poppins SemiBold"/>
              </a:rPr>
              <a:t> </a:t>
            </a:r>
            <a:r>
              <a:rPr lang="ko-KR" sz="2400" b="false" i="false" u="none" strike="noStrike">
                <a:solidFill>
                  <a:srgbClr val="0D3B66"/>
                </a:solidFill>
                <a:ea typeface="Poppins SemiBold"/>
              </a:rPr>
              <a:t>빅데이터과</a:t>
            </a:r>
            <a:r>
              <a:rPr lang="en-US" sz="2400" b="false" i="false" u="none" strike="noStrike">
                <a:solidFill>
                  <a:srgbClr val="0D3B66"/>
                </a:solidFill>
                <a:latin typeface="Poppins SemiBold"/>
              </a:rPr>
              <a:t>   ]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642600" y="723900"/>
            <a:ext cx="3086100" cy="520700"/>
          </a:xfrm>
          <a:prstGeom prst="rect">
            <a:avLst/>
          </a:prstGeom>
        </p:spPr>
        <p:txBody>
          <a:bodyPr anchor="t" rtlCol="false" lIns="0" tIns="57912" rIns="0" bIns="0"/>
          <a:lstStyle/>
          <a:p>
            <a:pPr algn="ctr" lvl="0">
              <a:lnSpc>
                <a:spcPct val="84660"/>
              </a:lnSpc>
            </a:pPr>
            <a:r>
              <a:rPr lang="en" sz="2400" b="false" i="false" u="none" strike="noStrike">
                <a:solidFill>
                  <a:srgbClr val="0D3B66"/>
                </a:solidFill>
                <a:latin typeface="Poppins SemiBold"/>
              </a:rPr>
              <a:t>[   2025.11   ]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0408900" y="723900"/>
            <a:ext cx="3086100" cy="711200"/>
          </a:xfrm>
          <a:prstGeom prst="rect">
            <a:avLst/>
          </a:prstGeom>
        </p:spPr>
        <p:txBody>
          <a:bodyPr anchor="t" rtlCol="false" lIns="0" tIns="57912" rIns="0" bIns="0"/>
          <a:lstStyle/>
          <a:p>
            <a:pPr algn="r" lvl="0">
              <a:lnSpc>
                <a:spcPct val="84660"/>
              </a:lnSpc>
            </a:pPr>
            <a:r>
              <a:rPr lang="en-US" sz="2400" b="false" i="false" u="none" strike="noStrike">
                <a:solidFill>
                  <a:srgbClr val="0D3B66"/>
                </a:solidFill>
                <a:latin typeface="Poppins SemiBold"/>
              </a:rPr>
              <a:t>  [   </a:t>
            </a:r>
            <a:r>
              <a:rPr lang="ko-KR" sz="2400" b="false" i="false" u="none" strike="noStrike">
                <a:solidFill>
                  <a:srgbClr val="0D3B66"/>
                </a:solidFill>
                <a:ea typeface="Poppins SemiBold"/>
              </a:rPr>
              <a:t>팀</a:t>
            </a:r>
            <a:r>
              <a:rPr lang="en-US" sz="2400" b="false" i="false" u="none" strike="noStrike">
                <a:solidFill>
                  <a:srgbClr val="0D3B66"/>
                </a:solidFill>
                <a:latin typeface="Poppins SemiBold"/>
              </a:rPr>
              <a:t> OMG   ]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481300" y="12750800"/>
            <a:ext cx="8267700" cy="5207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*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지원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노선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범위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: 1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호선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~ 9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호선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,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신분당선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,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공항철도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93700" y="6286500"/>
            <a:ext cx="1397000" cy="1346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044700" y="6172200"/>
            <a:ext cx="1993900" cy="15748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298700" y="9626600"/>
            <a:ext cx="1257300" cy="17018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093700" y="9880600"/>
            <a:ext cx="1511300" cy="1676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277100" y="5600700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9E9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5849600" y="10998200"/>
            <a:ext cx="2006600" cy="38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437100" y="10934700"/>
            <a:ext cx="6553200" cy="1041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기본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로그인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화면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,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홈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화면</a:t>
            </a:r>
          </a:p>
          <a:p>
            <a:pPr algn="l" lvl="0">
              <a:lnSpc>
                <a:spcPct val="116199"/>
              </a:lnSpc>
            </a:pP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환승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경로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정보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제공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437100" y="10020300"/>
            <a:ext cx="2755900" cy="762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278" b="false" i="false" u="none" strike="noStrike">
                <a:solidFill>
                  <a:srgbClr val="0D3B66"/>
                </a:solidFill>
                <a:ea typeface="Pretendard ExtraBold"/>
              </a:rPr>
              <a:t>기본</a:t>
            </a:r>
            <a:r>
              <a:rPr lang="en-US" sz="4278" b="false" i="false" u="none" strike="noStrike">
                <a:solidFill>
                  <a:srgbClr val="0D3B66"/>
                </a:solidFill>
                <a:latin typeface="Pretendard ExtraBold"/>
              </a:rPr>
              <a:t> </a:t>
            </a:r>
            <a:r>
              <a:rPr lang="ko-KR" sz="4278" b="false" i="false" u="none" strike="noStrike">
                <a:solidFill>
                  <a:srgbClr val="0D3B66"/>
                </a:solidFill>
                <a:ea typeface="Pretendard ExtraBold"/>
              </a:rPr>
              <a:t>서비스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28800" y="2108200"/>
            <a:ext cx="20675600" cy="1765300"/>
          </a:xfrm>
          <a:prstGeom prst="rect">
            <a:avLst/>
          </a:prstGeom>
        </p:spPr>
        <p:txBody>
          <a:bodyPr anchor="t" rtlCol="false" lIns="0" tIns="239048" rIns="0" bIns="0"/>
          <a:lstStyle/>
          <a:p>
            <a:pPr algn="ctr" lvl="0">
              <a:lnSpc>
                <a:spcPct val="84660"/>
              </a:lnSpc>
            </a:pPr>
            <a:r>
              <a:rPr lang="en-US" sz="9906" b="false" i="false" u="none" strike="noStrike">
                <a:solidFill>
                  <a:srgbClr val="0D3B66"/>
                </a:solidFill>
                <a:latin typeface="Pretendard Bold"/>
              </a:rPr>
              <a:t>ZARIIT </a:t>
            </a:r>
            <a:r>
              <a:rPr lang="ko-KR" sz="9906" b="false" i="false" u="none" strike="noStrike">
                <a:solidFill>
                  <a:srgbClr val="0D3B66"/>
                </a:solidFill>
                <a:ea typeface="Pretendard Bold"/>
              </a:rPr>
              <a:t>주요</a:t>
            </a:r>
            <a:r>
              <a:rPr lang="en-US" sz="9906" b="false" i="false" u="none" strike="noStrike">
                <a:solidFill>
                  <a:srgbClr val="0D3B66"/>
                </a:solidFill>
                <a:latin typeface="Pretendard Bold"/>
              </a:rPr>
              <a:t> </a:t>
            </a:r>
            <a:r>
              <a:rPr lang="ko-KR" sz="9906" b="false" i="false" u="none" strike="noStrike">
                <a:solidFill>
                  <a:srgbClr val="0D3B66"/>
                </a:solidFill>
                <a:ea typeface="Pretendard Bold"/>
              </a:rPr>
              <a:t>모듈</a:t>
            </a:r>
            <a:r>
              <a:rPr lang="en-US" sz="9906" b="false" i="false" u="none" strike="noStrike">
                <a:solidFill>
                  <a:srgbClr val="0D3B66"/>
                </a:solidFill>
                <a:latin typeface="Pretendard Bold"/>
              </a:rPr>
              <a:t> : </a:t>
            </a:r>
            <a:r>
              <a:rPr lang="ko-KR" sz="9906" b="false" i="false" u="none" strike="noStrike">
                <a:solidFill>
                  <a:srgbClr val="0D3B66"/>
                </a:solidFill>
                <a:ea typeface="Pretendard Bold"/>
              </a:rPr>
              <a:t>기본</a:t>
            </a:r>
            <a:r>
              <a:rPr lang="en-US" sz="9906" b="false" i="false" u="none" strike="noStrike">
                <a:solidFill>
                  <a:srgbClr val="0D3B66"/>
                </a:solidFill>
                <a:latin typeface="Pretendard Bold"/>
              </a:rPr>
              <a:t> </a:t>
            </a:r>
            <a:r>
              <a:rPr lang="ko-KR" sz="9906" b="false" i="false" u="none" strike="noStrike">
                <a:solidFill>
                  <a:srgbClr val="0D3B66"/>
                </a:solidFill>
                <a:ea typeface="Pretendard Bold"/>
              </a:rPr>
              <a:t>서비스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9800" y="723900"/>
            <a:ext cx="3898900" cy="711200"/>
          </a:xfrm>
          <a:prstGeom prst="rect">
            <a:avLst/>
          </a:prstGeom>
        </p:spPr>
        <p:txBody>
          <a:bodyPr anchor="t" rtlCol="false" lIns="0" tIns="57912" rIns="0" bIns="0"/>
          <a:lstStyle/>
          <a:p>
            <a:pPr algn="l" lvl="0">
              <a:lnSpc>
                <a:spcPct val="84660"/>
              </a:lnSpc>
            </a:pPr>
            <a:r>
              <a:rPr lang="en-US" sz="2400" b="false" i="false" u="none" strike="noStrike">
                <a:solidFill>
                  <a:srgbClr val="0D3B66"/>
                </a:solidFill>
                <a:latin typeface="Poppins SemiBold"/>
              </a:rPr>
              <a:t>[   </a:t>
            </a:r>
            <a:r>
              <a:rPr lang="ko-KR" sz="2400" b="false" i="false" u="none" strike="noStrike">
                <a:solidFill>
                  <a:srgbClr val="0D3B66"/>
                </a:solidFill>
                <a:ea typeface="Poppins SemiBold"/>
              </a:rPr>
              <a:t>한양여대</a:t>
            </a:r>
            <a:r>
              <a:rPr lang="en-US" sz="2400" b="false" i="false" u="none" strike="noStrike">
                <a:solidFill>
                  <a:srgbClr val="0D3B66"/>
                </a:solidFill>
                <a:latin typeface="Poppins SemiBold"/>
              </a:rPr>
              <a:t> </a:t>
            </a:r>
            <a:r>
              <a:rPr lang="ko-KR" sz="2400" b="false" i="false" u="none" strike="noStrike">
                <a:solidFill>
                  <a:srgbClr val="0D3B66"/>
                </a:solidFill>
                <a:ea typeface="Poppins SemiBold"/>
              </a:rPr>
              <a:t>빅데이터과</a:t>
            </a:r>
            <a:r>
              <a:rPr lang="en-US" sz="2400" b="false" i="false" u="none" strike="noStrike">
                <a:solidFill>
                  <a:srgbClr val="0D3B66"/>
                </a:solidFill>
                <a:latin typeface="Poppins SemiBold"/>
              </a:rPr>
              <a:t>   ]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642600" y="723900"/>
            <a:ext cx="3086100" cy="520700"/>
          </a:xfrm>
          <a:prstGeom prst="rect">
            <a:avLst/>
          </a:prstGeom>
        </p:spPr>
        <p:txBody>
          <a:bodyPr anchor="t" rtlCol="false" lIns="0" tIns="57912" rIns="0" bIns="0"/>
          <a:lstStyle/>
          <a:p>
            <a:pPr algn="ctr" lvl="0">
              <a:lnSpc>
                <a:spcPct val="84660"/>
              </a:lnSpc>
            </a:pPr>
            <a:r>
              <a:rPr lang="en" sz="2400" b="false" i="false" u="none" strike="noStrike">
                <a:solidFill>
                  <a:srgbClr val="0D3B66"/>
                </a:solidFill>
                <a:latin typeface="Poppins SemiBold"/>
              </a:rPr>
              <a:t>[   2025.11   ]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408900" y="723900"/>
            <a:ext cx="3086100" cy="711200"/>
          </a:xfrm>
          <a:prstGeom prst="rect">
            <a:avLst/>
          </a:prstGeom>
        </p:spPr>
        <p:txBody>
          <a:bodyPr anchor="t" rtlCol="false" lIns="0" tIns="57912" rIns="0" bIns="0"/>
          <a:lstStyle/>
          <a:p>
            <a:pPr algn="r" lvl="0">
              <a:lnSpc>
                <a:spcPct val="84660"/>
              </a:lnSpc>
            </a:pPr>
            <a:r>
              <a:rPr lang="en-US" sz="2400" b="false" i="false" u="none" strike="noStrike">
                <a:solidFill>
                  <a:srgbClr val="0D3B66"/>
                </a:solidFill>
                <a:latin typeface="Poppins SemiBold"/>
              </a:rPr>
              <a:t>  [   </a:t>
            </a:r>
            <a:r>
              <a:rPr lang="ko-KR" sz="2400" b="false" i="false" u="none" strike="noStrike">
                <a:solidFill>
                  <a:srgbClr val="0D3B66"/>
                </a:solidFill>
                <a:ea typeface="Poppins SemiBold"/>
              </a:rPr>
              <a:t>팀</a:t>
            </a:r>
            <a:r>
              <a:rPr lang="en-US" sz="2400" b="false" i="false" u="none" strike="noStrike">
                <a:solidFill>
                  <a:srgbClr val="0D3B66"/>
                </a:solidFill>
                <a:latin typeface="Poppins SemiBold"/>
              </a:rPr>
              <a:t> OMG   ]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24000" y="4953000"/>
            <a:ext cx="3352800" cy="7251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05900" y="5105400"/>
            <a:ext cx="3416300" cy="6934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941300" y="5080000"/>
            <a:ext cx="3365500" cy="6985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295900" y="5080000"/>
            <a:ext cx="3390900" cy="69977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9E9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5849600" y="10998200"/>
            <a:ext cx="2006600" cy="38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437100" y="10934700"/>
            <a:ext cx="6553200" cy="1041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개인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맞춤형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이전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탑승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경로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제안과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노선도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.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기본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정보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설정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437100" y="10020300"/>
            <a:ext cx="2755900" cy="762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278" b="false" i="false" u="none" strike="noStrike">
                <a:solidFill>
                  <a:srgbClr val="0D3B66"/>
                </a:solidFill>
                <a:ea typeface="Pretendard ExtraBold"/>
              </a:rPr>
              <a:t>기본</a:t>
            </a:r>
            <a:r>
              <a:rPr lang="en-US" sz="4278" b="false" i="false" u="none" strike="noStrike">
                <a:solidFill>
                  <a:srgbClr val="0D3B66"/>
                </a:solidFill>
                <a:latin typeface="Pretendard ExtraBold"/>
              </a:rPr>
              <a:t> </a:t>
            </a:r>
            <a:r>
              <a:rPr lang="ko-KR" sz="4278" b="false" i="false" u="none" strike="noStrike">
                <a:solidFill>
                  <a:srgbClr val="0D3B66"/>
                </a:solidFill>
                <a:ea typeface="Pretendard ExtraBold"/>
              </a:rPr>
              <a:t>서비스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28800" y="2108200"/>
            <a:ext cx="20675600" cy="1765300"/>
          </a:xfrm>
          <a:prstGeom prst="rect">
            <a:avLst/>
          </a:prstGeom>
        </p:spPr>
        <p:txBody>
          <a:bodyPr anchor="t" rtlCol="false" lIns="0" tIns="239048" rIns="0" bIns="0"/>
          <a:lstStyle/>
          <a:p>
            <a:pPr algn="ctr" lvl="0">
              <a:lnSpc>
                <a:spcPct val="84660"/>
              </a:lnSpc>
            </a:pPr>
            <a:r>
              <a:rPr lang="en-US" sz="9906" b="false" i="false" u="none" strike="noStrike">
                <a:solidFill>
                  <a:srgbClr val="0D3B66"/>
                </a:solidFill>
                <a:latin typeface="Pretendard Bold"/>
              </a:rPr>
              <a:t>ZARIIT </a:t>
            </a:r>
            <a:r>
              <a:rPr lang="ko-KR" sz="9906" b="false" i="false" u="none" strike="noStrike">
                <a:solidFill>
                  <a:srgbClr val="0D3B66"/>
                </a:solidFill>
                <a:ea typeface="Pretendard Bold"/>
              </a:rPr>
              <a:t>주요</a:t>
            </a:r>
            <a:r>
              <a:rPr lang="en-US" sz="9906" b="false" i="false" u="none" strike="noStrike">
                <a:solidFill>
                  <a:srgbClr val="0D3B66"/>
                </a:solidFill>
                <a:latin typeface="Pretendard Bold"/>
              </a:rPr>
              <a:t> </a:t>
            </a:r>
            <a:r>
              <a:rPr lang="ko-KR" sz="9906" b="false" i="false" u="none" strike="noStrike">
                <a:solidFill>
                  <a:srgbClr val="0D3B66"/>
                </a:solidFill>
                <a:ea typeface="Pretendard Bold"/>
              </a:rPr>
              <a:t>모듈</a:t>
            </a:r>
            <a:r>
              <a:rPr lang="en-US" sz="9906" b="false" i="false" u="none" strike="noStrike">
                <a:solidFill>
                  <a:srgbClr val="0D3B66"/>
                </a:solidFill>
                <a:latin typeface="Pretendard Bold"/>
              </a:rPr>
              <a:t> : </a:t>
            </a:r>
            <a:r>
              <a:rPr lang="ko-KR" sz="9906" b="false" i="false" u="none" strike="noStrike">
                <a:solidFill>
                  <a:srgbClr val="0D3B66"/>
                </a:solidFill>
                <a:ea typeface="Pretendard Bold"/>
              </a:rPr>
              <a:t>기본</a:t>
            </a:r>
            <a:r>
              <a:rPr lang="en-US" sz="9906" b="false" i="false" u="none" strike="noStrike">
                <a:solidFill>
                  <a:srgbClr val="0D3B66"/>
                </a:solidFill>
                <a:latin typeface="Pretendard Bold"/>
              </a:rPr>
              <a:t> </a:t>
            </a:r>
            <a:r>
              <a:rPr lang="ko-KR" sz="9906" b="false" i="false" u="none" strike="noStrike">
                <a:solidFill>
                  <a:srgbClr val="0D3B66"/>
                </a:solidFill>
                <a:ea typeface="Pretendard Bold"/>
              </a:rPr>
              <a:t>서비스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9800" y="723900"/>
            <a:ext cx="3898900" cy="711200"/>
          </a:xfrm>
          <a:prstGeom prst="rect">
            <a:avLst/>
          </a:prstGeom>
        </p:spPr>
        <p:txBody>
          <a:bodyPr anchor="t" rtlCol="false" lIns="0" tIns="57912" rIns="0" bIns="0"/>
          <a:lstStyle/>
          <a:p>
            <a:pPr algn="l" lvl="0">
              <a:lnSpc>
                <a:spcPct val="84660"/>
              </a:lnSpc>
            </a:pPr>
            <a:r>
              <a:rPr lang="en-US" sz="2400" b="false" i="false" u="none" strike="noStrike">
                <a:solidFill>
                  <a:srgbClr val="0D3B66"/>
                </a:solidFill>
                <a:latin typeface="Poppins SemiBold"/>
              </a:rPr>
              <a:t>[   </a:t>
            </a:r>
            <a:r>
              <a:rPr lang="ko-KR" sz="2400" b="false" i="false" u="none" strike="noStrike">
                <a:solidFill>
                  <a:srgbClr val="0D3B66"/>
                </a:solidFill>
                <a:ea typeface="Poppins SemiBold"/>
              </a:rPr>
              <a:t>한양여대</a:t>
            </a:r>
            <a:r>
              <a:rPr lang="en-US" sz="2400" b="false" i="false" u="none" strike="noStrike">
                <a:solidFill>
                  <a:srgbClr val="0D3B66"/>
                </a:solidFill>
                <a:latin typeface="Poppins SemiBold"/>
              </a:rPr>
              <a:t> </a:t>
            </a:r>
            <a:r>
              <a:rPr lang="ko-KR" sz="2400" b="false" i="false" u="none" strike="noStrike">
                <a:solidFill>
                  <a:srgbClr val="0D3B66"/>
                </a:solidFill>
                <a:ea typeface="Poppins SemiBold"/>
              </a:rPr>
              <a:t>빅데이터과</a:t>
            </a:r>
            <a:r>
              <a:rPr lang="en-US" sz="2400" b="false" i="false" u="none" strike="noStrike">
                <a:solidFill>
                  <a:srgbClr val="0D3B66"/>
                </a:solidFill>
                <a:latin typeface="Poppins SemiBold"/>
              </a:rPr>
              <a:t>   ]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642600" y="723900"/>
            <a:ext cx="3086100" cy="520700"/>
          </a:xfrm>
          <a:prstGeom prst="rect">
            <a:avLst/>
          </a:prstGeom>
        </p:spPr>
        <p:txBody>
          <a:bodyPr anchor="t" rtlCol="false" lIns="0" tIns="57912" rIns="0" bIns="0"/>
          <a:lstStyle/>
          <a:p>
            <a:pPr algn="ctr" lvl="0">
              <a:lnSpc>
                <a:spcPct val="84660"/>
              </a:lnSpc>
            </a:pPr>
            <a:r>
              <a:rPr lang="en" sz="2400" b="false" i="false" u="none" strike="noStrike">
                <a:solidFill>
                  <a:srgbClr val="0D3B66"/>
                </a:solidFill>
                <a:latin typeface="Poppins SemiBold"/>
              </a:rPr>
              <a:t>[   2025.11   ]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408900" y="723900"/>
            <a:ext cx="3086100" cy="711200"/>
          </a:xfrm>
          <a:prstGeom prst="rect">
            <a:avLst/>
          </a:prstGeom>
        </p:spPr>
        <p:txBody>
          <a:bodyPr anchor="t" rtlCol="false" lIns="0" tIns="57912" rIns="0" bIns="0"/>
          <a:lstStyle/>
          <a:p>
            <a:pPr algn="r" lvl="0">
              <a:lnSpc>
                <a:spcPct val="84660"/>
              </a:lnSpc>
            </a:pPr>
            <a:r>
              <a:rPr lang="en-US" sz="2400" b="false" i="false" u="none" strike="noStrike">
                <a:solidFill>
                  <a:srgbClr val="0D3B66"/>
                </a:solidFill>
                <a:latin typeface="Poppins SemiBold"/>
              </a:rPr>
              <a:t>  [   </a:t>
            </a:r>
            <a:r>
              <a:rPr lang="ko-KR" sz="2400" b="false" i="false" u="none" strike="noStrike">
                <a:solidFill>
                  <a:srgbClr val="0D3B66"/>
                </a:solidFill>
                <a:ea typeface="Poppins SemiBold"/>
              </a:rPr>
              <a:t>팀</a:t>
            </a:r>
            <a:r>
              <a:rPr lang="en-US" sz="2400" b="false" i="false" u="none" strike="noStrike">
                <a:solidFill>
                  <a:srgbClr val="0D3B66"/>
                </a:solidFill>
                <a:latin typeface="Poppins SemiBold"/>
              </a:rPr>
              <a:t> OMG   ]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308600" y="5041900"/>
            <a:ext cx="3403600" cy="7035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915900" y="5105400"/>
            <a:ext cx="3403600" cy="698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24000" y="5041900"/>
            <a:ext cx="3378200" cy="7035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56700" y="5105400"/>
            <a:ext cx="3327400" cy="6985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9E9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28800" y="2108200"/>
            <a:ext cx="20675600" cy="1765300"/>
          </a:xfrm>
          <a:prstGeom prst="rect">
            <a:avLst/>
          </a:prstGeom>
        </p:spPr>
        <p:txBody>
          <a:bodyPr anchor="t" rtlCol="false" lIns="0" tIns="239048" rIns="0" bIns="0"/>
          <a:lstStyle/>
          <a:p>
            <a:pPr algn="ctr" lvl="0">
              <a:lnSpc>
                <a:spcPct val="84660"/>
              </a:lnSpc>
            </a:pPr>
            <a:r>
              <a:rPr lang="en-US" sz="9906" b="false" i="false" u="none" strike="noStrike">
                <a:solidFill>
                  <a:srgbClr val="0D3B66"/>
                </a:solidFill>
                <a:latin typeface="Pretendard Bold"/>
              </a:rPr>
              <a:t>ZARIIT </a:t>
            </a:r>
            <a:r>
              <a:rPr lang="ko-KR" sz="9906" b="false" i="false" u="none" strike="noStrike">
                <a:solidFill>
                  <a:srgbClr val="0D3B66"/>
                </a:solidFill>
                <a:ea typeface="Pretendard Bold"/>
              </a:rPr>
              <a:t>주요</a:t>
            </a:r>
            <a:r>
              <a:rPr lang="en-US" sz="9906" b="false" i="false" u="none" strike="noStrike">
                <a:solidFill>
                  <a:srgbClr val="0D3B66"/>
                </a:solidFill>
                <a:latin typeface="Pretendard Bold"/>
              </a:rPr>
              <a:t> </a:t>
            </a:r>
            <a:r>
              <a:rPr lang="ko-KR" sz="9906" b="false" i="false" u="none" strike="noStrike">
                <a:solidFill>
                  <a:srgbClr val="0D3B66"/>
                </a:solidFill>
                <a:ea typeface="Pretendard Bold"/>
              </a:rPr>
              <a:t>모듈</a:t>
            </a:r>
            <a:r>
              <a:rPr lang="en-US" sz="9906" b="false" i="false" u="none" strike="noStrike">
                <a:solidFill>
                  <a:srgbClr val="0D3B66"/>
                </a:solidFill>
                <a:latin typeface="Pretendard Bold"/>
              </a:rPr>
              <a:t> : </a:t>
            </a:r>
            <a:r>
              <a:rPr lang="ko-KR" sz="9906" b="false" i="false" u="none" strike="noStrike">
                <a:solidFill>
                  <a:srgbClr val="0D3B66"/>
                </a:solidFill>
                <a:ea typeface="Pretendard Bold"/>
              </a:rPr>
              <a:t>혼잡도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39800" y="723900"/>
            <a:ext cx="3898900" cy="711200"/>
          </a:xfrm>
          <a:prstGeom prst="rect">
            <a:avLst/>
          </a:prstGeom>
        </p:spPr>
        <p:txBody>
          <a:bodyPr anchor="t" rtlCol="false" lIns="0" tIns="57912" rIns="0" bIns="0"/>
          <a:lstStyle/>
          <a:p>
            <a:pPr algn="l" lvl="0">
              <a:lnSpc>
                <a:spcPct val="84660"/>
              </a:lnSpc>
            </a:pPr>
            <a:r>
              <a:rPr lang="en-US" sz="2400" b="false" i="false" u="none" strike="noStrike">
                <a:solidFill>
                  <a:srgbClr val="0D3B66"/>
                </a:solidFill>
                <a:latin typeface="Poppins SemiBold"/>
              </a:rPr>
              <a:t>[   </a:t>
            </a:r>
            <a:r>
              <a:rPr lang="ko-KR" sz="2400" b="false" i="false" u="none" strike="noStrike">
                <a:solidFill>
                  <a:srgbClr val="0D3B66"/>
                </a:solidFill>
                <a:ea typeface="Poppins SemiBold"/>
              </a:rPr>
              <a:t>한양여대</a:t>
            </a:r>
            <a:r>
              <a:rPr lang="en-US" sz="2400" b="false" i="false" u="none" strike="noStrike">
                <a:solidFill>
                  <a:srgbClr val="0D3B66"/>
                </a:solidFill>
                <a:latin typeface="Poppins SemiBold"/>
              </a:rPr>
              <a:t> </a:t>
            </a:r>
            <a:r>
              <a:rPr lang="ko-KR" sz="2400" b="false" i="false" u="none" strike="noStrike">
                <a:solidFill>
                  <a:srgbClr val="0D3B66"/>
                </a:solidFill>
                <a:ea typeface="Poppins SemiBold"/>
              </a:rPr>
              <a:t>빅데이터과</a:t>
            </a:r>
            <a:r>
              <a:rPr lang="en-US" sz="2400" b="false" i="false" u="none" strike="noStrike">
                <a:solidFill>
                  <a:srgbClr val="0D3B66"/>
                </a:solidFill>
                <a:latin typeface="Poppins SemiBold"/>
              </a:rPr>
              <a:t>   ]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42600" y="723900"/>
            <a:ext cx="3086100" cy="520700"/>
          </a:xfrm>
          <a:prstGeom prst="rect">
            <a:avLst/>
          </a:prstGeom>
        </p:spPr>
        <p:txBody>
          <a:bodyPr anchor="t" rtlCol="false" lIns="0" tIns="57912" rIns="0" bIns="0"/>
          <a:lstStyle/>
          <a:p>
            <a:pPr algn="ctr" lvl="0">
              <a:lnSpc>
                <a:spcPct val="84660"/>
              </a:lnSpc>
            </a:pPr>
            <a:r>
              <a:rPr lang="en" sz="2400" b="false" i="false" u="none" strike="noStrike">
                <a:solidFill>
                  <a:srgbClr val="0D3B66"/>
                </a:solidFill>
                <a:latin typeface="Poppins SemiBold"/>
              </a:rPr>
              <a:t>[   2025.11   ]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408900" y="723900"/>
            <a:ext cx="3086100" cy="711200"/>
          </a:xfrm>
          <a:prstGeom prst="rect">
            <a:avLst/>
          </a:prstGeom>
        </p:spPr>
        <p:txBody>
          <a:bodyPr anchor="t" rtlCol="false" lIns="0" tIns="57912" rIns="0" bIns="0"/>
          <a:lstStyle/>
          <a:p>
            <a:pPr algn="r" lvl="0">
              <a:lnSpc>
                <a:spcPct val="84660"/>
              </a:lnSpc>
            </a:pPr>
            <a:r>
              <a:rPr lang="en-US" sz="2400" b="false" i="false" u="none" strike="noStrike">
                <a:solidFill>
                  <a:srgbClr val="0D3B66"/>
                </a:solidFill>
                <a:latin typeface="Poppins SemiBold"/>
              </a:rPr>
              <a:t>  [   </a:t>
            </a:r>
            <a:r>
              <a:rPr lang="ko-KR" sz="2400" b="false" i="false" u="none" strike="noStrike">
                <a:solidFill>
                  <a:srgbClr val="0D3B66"/>
                </a:solidFill>
                <a:ea typeface="Poppins SemiBold"/>
              </a:rPr>
              <a:t>팀</a:t>
            </a:r>
            <a:r>
              <a:rPr lang="en-US" sz="2400" b="false" i="false" u="none" strike="noStrike">
                <a:solidFill>
                  <a:srgbClr val="0D3B66"/>
                </a:solidFill>
                <a:latin typeface="Poppins SemiBold"/>
              </a:rPr>
              <a:t> OMG   ]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5849600" y="10998200"/>
            <a:ext cx="2006600" cy="381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7437100" y="10934700"/>
            <a:ext cx="6553200" cy="5207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칸별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혼잡도를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시각화하여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쾌적한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이용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유도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437100" y="10020300"/>
            <a:ext cx="2768600" cy="762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278" b="false" i="false" u="none" strike="noStrike">
                <a:solidFill>
                  <a:srgbClr val="0D3B66"/>
                </a:solidFill>
                <a:ea typeface="Pretendard ExtraBold"/>
              </a:rPr>
              <a:t>혼잡도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106400" y="12611100"/>
            <a:ext cx="12446000" cy="5207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*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혼잡도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계산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: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서울교통공사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자료를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참고하여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무게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&amp;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인원을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기준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잡아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사용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.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07400" y="5029200"/>
            <a:ext cx="3251200" cy="698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52900" y="5029200"/>
            <a:ext cx="3416300" cy="6985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9E9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28800" y="2108200"/>
            <a:ext cx="21031200" cy="1828800"/>
          </a:xfrm>
          <a:prstGeom prst="rect">
            <a:avLst/>
          </a:prstGeom>
        </p:spPr>
        <p:txBody>
          <a:bodyPr anchor="t" rtlCol="false" lIns="0" tIns="239075" rIns="0" bIns="0"/>
          <a:lstStyle/>
          <a:p>
            <a:pPr algn="ctr" lvl="0">
              <a:lnSpc>
                <a:spcPct val="84660"/>
              </a:lnSpc>
            </a:pPr>
            <a:r>
              <a:rPr lang="en-US" sz="9907" b="false" i="false" u="none" strike="noStrike">
                <a:solidFill>
                  <a:srgbClr val="0D3B66"/>
                </a:solidFill>
                <a:latin typeface="Pretendard Bold"/>
              </a:rPr>
              <a:t>ZARIIT </a:t>
            </a:r>
            <a:r>
              <a:rPr lang="ko-KR" sz="9907" b="false" i="false" u="none" strike="noStrike">
                <a:solidFill>
                  <a:srgbClr val="0D3B66"/>
                </a:solidFill>
                <a:ea typeface="Pretendard Bold"/>
              </a:rPr>
              <a:t>주요</a:t>
            </a:r>
            <a:r>
              <a:rPr lang="en-US" sz="9907" b="false" i="false" u="none" strike="noStrike">
                <a:solidFill>
                  <a:srgbClr val="0D3B66"/>
                </a:solidFill>
                <a:latin typeface="Pretendard Bold"/>
              </a:rPr>
              <a:t> </a:t>
            </a:r>
            <a:r>
              <a:rPr lang="ko-KR" sz="9907" b="false" i="false" u="none" strike="noStrike">
                <a:solidFill>
                  <a:srgbClr val="0D3B66"/>
                </a:solidFill>
                <a:ea typeface="Pretendard Bold"/>
              </a:rPr>
              <a:t>모듈</a:t>
            </a:r>
            <a:r>
              <a:rPr lang="en-US" sz="9907" b="false" i="false" u="none" strike="noStrike">
                <a:solidFill>
                  <a:srgbClr val="0D3B66"/>
                </a:solidFill>
                <a:latin typeface="Pretendard Bold"/>
              </a:rPr>
              <a:t> : </a:t>
            </a:r>
            <a:r>
              <a:rPr lang="ko-KR" sz="9907" b="false" i="false" u="none" strike="noStrike">
                <a:solidFill>
                  <a:srgbClr val="0D3B66"/>
                </a:solidFill>
                <a:ea typeface="Pretendard Bold"/>
              </a:rPr>
              <a:t>좌석</a:t>
            </a:r>
            <a:r>
              <a:rPr lang="en-US" sz="9907" b="false" i="false" u="none" strike="noStrike">
                <a:solidFill>
                  <a:srgbClr val="0D3B66"/>
                </a:solidFill>
                <a:latin typeface="Pretendard Bold"/>
              </a:rPr>
              <a:t> </a:t>
            </a:r>
            <a:r>
              <a:rPr lang="ko-KR" sz="9907" b="false" i="false" u="none" strike="noStrike">
                <a:solidFill>
                  <a:srgbClr val="0D3B66"/>
                </a:solidFill>
                <a:ea typeface="Pretendard Bold"/>
              </a:rPr>
              <a:t>공유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39800" y="723900"/>
            <a:ext cx="3898900" cy="711200"/>
          </a:xfrm>
          <a:prstGeom prst="rect">
            <a:avLst/>
          </a:prstGeom>
        </p:spPr>
        <p:txBody>
          <a:bodyPr anchor="t" rtlCol="false" lIns="0" tIns="57912" rIns="0" bIns="0"/>
          <a:lstStyle/>
          <a:p>
            <a:pPr algn="l" lvl="0">
              <a:lnSpc>
                <a:spcPct val="84660"/>
              </a:lnSpc>
            </a:pPr>
            <a:r>
              <a:rPr lang="en-US" sz="2400" b="false" i="false" u="none" strike="noStrike">
                <a:solidFill>
                  <a:srgbClr val="0D3B66"/>
                </a:solidFill>
                <a:latin typeface="Poppins SemiBold"/>
              </a:rPr>
              <a:t>[   </a:t>
            </a:r>
            <a:r>
              <a:rPr lang="ko-KR" sz="2400" b="false" i="false" u="none" strike="noStrike">
                <a:solidFill>
                  <a:srgbClr val="0D3B66"/>
                </a:solidFill>
                <a:ea typeface="Poppins SemiBold"/>
              </a:rPr>
              <a:t>한양여대</a:t>
            </a:r>
            <a:r>
              <a:rPr lang="en-US" sz="2400" b="false" i="false" u="none" strike="noStrike">
                <a:solidFill>
                  <a:srgbClr val="0D3B66"/>
                </a:solidFill>
                <a:latin typeface="Poppins SemiBold"/>
              </a:rPr>
              <a:t> </a:t>
            </a:r>
            <a:r>
              <a:rPr lang="ko-KR" sz="2400" b="false" i="false" u="none" strike="noStrike">
                <a:solidFill>
                  <a:srgbClr val="0D3B66"/>
                </a:solidFill>
                <a:ea typeface="Poppins SemiBold"/>
              </a:rPr>
              <a:t>빅데이터과</a:t>
            </a:r>
            <a:r>
              <a:rPr lang="en-US" sz="2400" b="false" i="false" u="none" strike="noStrike">
                <a:solidFill>
                  <a:srgbClr val="0D3B66"/>
                </a:solidFill>
                <a:latin typeface="Poppins SemiBold"/>
              </a:rPr>
              <a:t>   ]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42600" y="723900"/>
            <a:ext cx="3086100" cy="520700"/>
          </a:xfrm>
          <a:prstGeom prst="rect">
            <a:avLst/>
          </a:prstGeom>
        </p:spPr>
        <p:txBody>
          <a:bodyPr anchor="t" rtlCol="false" lIns="0" tIns="57912" rIns="0" bIns="0"/>
          <a:lstStyle/>
          <a:p>
            <a:pPr algn="ctr" lvl="0">
              <a:lnSpc>
                <a:spcPct val="84660"/>
              </a:lnSpc>
            </a:pPr>
            <a:r>
              <a:rPr lang="en" sz="2400" b="false" i="false" u="none" strike="noStrike">
                <a:solidFill>
                  <a:srgbClr val="0D3B66"/>
                </a:solidFill>
                <a:latin typeface="Poppins SemiBold"/>
              </a:rPr>
              <a:t>[   2025.11   ]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408900" y="723900"/>
            <a:ext cx="3086100" cy="711200"/>
          </a:xfrm>
          <a:prstGeom prst="rect">
            <a:avLst/>
          </a:prstGeom>
        </p:spPr>
        <p:txBody>
          <a:bodyPr anchor="t" rtlCol="false" lIns="0" tIns="57912" rIns="0" bIns="0"/>
          <a:lstStyle/>
          <a:p>
            <a:pPr algn="r" lvl="0">
              <a:lnSpc>
                <a:spcPct val="84660"/>
              </a:lnSpc>
            </a:pPr>
            <a:r>
              <a:rPr lang="en-US" sz="2400" b="false" i="false" u="none" strike="noStrike">
                <a:solidFill>
                  <a:srgbClr val="0D3B66"/>
                </a:solidFill>
                <a:latin typeface="Poppins SemiBold"/>
              </a:rPr>
              <a:t>  [   </a:t>
            </a:r>
            <a:r>
              <a:rPr lang="ko-KR" sz="2400" b="false" i="false" u="none" strike="noStrike">
                <a:solidFill>
                  <a:srgbClr val="0D3B66"/>
                </a:solidFill>
                <a:ea typeface="Poppins SemiBold"/>
              </a:rPr>
              <a:t>팀</a:t>
            </a:r>
            <a:r>
              <a:rPr lang="en-US" sz="2400" b="false" i="false" u="none" strike="noStrike">
                <a:solidFill>
                  <a:srgbClr val="0D3B66"/>
                </a:solidFill>
                <a:latin typeface="Poppins SemiBold"/>
              </a:rPr>
              <a:t> OMG   ]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5849600" y="10998200"/>
            <a:ext cx="2006600" cy="381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7437100" y="10934700"/>
            <a:ext cx="6578600" cy="5207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좌석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선택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후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다른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사용자와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좌석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정보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616161"/>
                </a:solidFill>
                <a:ea typeface="Pretendard Regular"/>
              </a:rPr>
              <a:t>공유</a:t>
            </a:r>
            <a:r>
              <a:rPr lang="en-US" sz="2933" b="false" i="false" u="none" strike="noStrike">
                <a:solidFill>
                  <a:srgbClr val="616161"/>
                </a:solidFill>
                <a:latin typeface="Pretendard Regular"/>
              </a:rPr>
              <a:t>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437100" y="10020300"/>
            <a:ext cx="5054600" cy="762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278" b="false" i="false" u="none" strike="noStrike">
                <a:solidFill>
                  <a:srgbClr val="0D3B66"/>
                </a:solidFill>
                <a:ea typeface="Pretendard ExtraBold"/>
              </a:rPr>
              <a:t>좌석</a:t>
            </a:r>
            <a:r>
              <a:rPr lang="en-US" sz="4278" b="false" i="false" u="none" strike="noStrike">
                <a:solidFill>
                  <a:srgbClr val="0D3B66"/>
                </a:solidFill>
                <a:latin typeface="Pretendard ExtraBold"/>
              </a:rPr>
              <a:t> </a:t>
            </a:r>
            <a:r>
              <a:rPr lang="ko-KR" sz="4278" b="false" i="false" u="none" strike="noStrike">
                <a:solidFill>
                  <a:srgbClr val="0D3B66"/>
                </a:solidFill>
                <a:ea typeface="Pretendard ExtraBold"/>
              </a:rPr>
              <a:t>공유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195300" y="5207000"/>
            <a:ext cx="3365500" cy="69977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1912600" y="9131300"/>
            <a:ext cx="838200" cy="4826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678" b="false" i="false" u="none" strike="noStrike">
                <a:solidFill>
                  <a:srgbClr val="0D3B66"/>
                </a:solidFill>
                <a:ea typeface="Pretendard ExtraBold"/>
              </a:rPr>
              <a:t>환승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001500" y="8318500"/>
            <a:ext cx="7366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01700" y="5207000"/>
            <a:ext cx="3365500" cy="6997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521200" y="5245100"/>
            <a:ext cx="3403600" cy="6959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9570700" y="1790700"/>
            <a:ext cx="685800" cy="685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280400" y="5245100"/>
            <a:ext cx="3390900" cy="695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